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256" r:id="rId6"/>
    <p:sldId id="257" r:id="rId7"/>
    <p:sldId id="275" r:id="rId8"/>
    <p:sldId id="278" r:id="rId9"/>
    <p:sldId id="274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7" r:id="rId18"/>
    <p:sldId id="263" r:id="rId19"/>
    <p:sldId id="265" r:id="rId20"/>
    <p:sldId id="286" r:id="rId21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9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E71"/>
    <a:srgbClr val="7FB539"/>
    <a:srgbClr val="F89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86549" autoAdjust="0"/>
  </p:normalViewPr>
  <p:slideViewPr>
    <p:cSldViewPr snapToGrid="0" snapToObjects="1">
      <p:cViewPr>
        <p:scale>
          <a:sx n="106" d="100"/>
          <a:sy n="106" d="100"/>
        </p:scale>
        <p:origin x="-90" y="-186"/>
      </p:cViewPr>
      <p:guideLst>
        <p:guide orient="horz" pos="1620"/>
        <p:guide pos="28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313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4A21BB0C-42B5-4C95-A22F-1E3AFE22AB2B}" type="datetimeFigureOut">
              <a:rPr lang="en-US" smtClean="0"/>
              <a:t>9/6/2016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ED52CBEB-3D7F-4A62-BBD4-03A4126CCB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7A9C0-9E75-4ECF-9179-30431C7C0104}" type="datetimeFigureOut">
              <a:rPr lang="en-US" smtClean="0"/>
              <a:t>9/6/2016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DC13A-ABBF-498C-93F9-CC9E0CEB5A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7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Time and fuel cost of searching for trailers.</a:t>
            </a:r>
          </a:p>
          <a:p>
            <a:endParaRPr lang="en-US" baseline="0" dirty="0"/>
          </a:p>
          <a:p>
            <a:r>
              <a:rPr lang="en-US" baseline="0" dirty="0"/>
              <a:t>Underutilization of trailers causes overinflated growth of fleet size, increasing maintenance costs and capital outlay.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DC13A-ABBF-498C-93F9-CC9E0CEB5A6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545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 having current</a:t>
            </a:r>
            <a:r>
              <a:rPr lang="en-US" baseline="0" dirty="0"/>
              <a:t> status information makes trailers susceptible to theft and misuse.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DC13A-ABBF-498C-93F9-CC9E0CEB5A6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776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TT15</a:t>
            </a:r>
            <a:r>
              <a:rPr lang="en-US" baseline="0" dirty="0"/>
              <a:t>0 is a cost-efficient solution, tracking location and status of trailers.</a:t>
            </a:r>
          </a:p>
          <a:p>
            <a:endParaRPr lang="en-US" baseline="0" dirty="0"/>
          </a:p>
          <a:p>
            <a:r>
              <a:rPr lang="en-US" baseline="0" dirty="0"/>
              <a:t>Through improved asset visibility, such as dormancy and utilization reporting, fleets can increase operational efficiency and profitability.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DC13A-ABBF-498C-93F9-CC9E0CEB5A6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955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Trailer Mileage data helps</a:t>
            </a:r>
            <a:r>
              <a:rPr lang="en-US" baseline="0" dirty="0"/>
              <a:t> streamline maintenance planning, reducing time off the road for a fleet.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DC13A-ABBF-498C-93F9-CC9E0CEB5A6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746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features similar</a:t>
            </a:r>
            <a:r>
              <a:rPr lang="en-US" baseline="0" dirty="0"/>
              <a:t> to the TT210.</a:t>
            </a:r>
          </a:p>
          <a:p>
            <a:endParaRPr lang="en-US" dirty="0"/>
          </a:p>
          <a:p>
            <a:r>
              <a:rPr lang="en-US" dirty="0"/>
              <a:t>Position/Event</a:t>
            </a:r>
            <a:r>
              <a:rPr lang="en-US" baseline="0" dirty="0"/>
              <a:t> Reporting – US Canada Mexico all for one price, Fully Configurable</a:t>
            </a:r>
            <a:endParaRPr lang="en-US" dirty="0"/>
          </a:p>
          <a:p>
            <a:endParaRPr lang="en-US" baseline="0" dirty="0"/>
          </a:p>
          <a:p>
            <a:r>
              <a:rPr lang="en-US" baseline="0" dirty="0"/>
              <a:t>Default position reports 15 min while connected to power, 1/day when disconnected</a:t>
            </a:r>
          </a:p>
          <a:p>
            <a:endParaRPr lang="en-US" baseline="0" dirty="0"/>
          </a:p>
          <a:p>
            <a:r>
              <a:rPr lang="en-US" dirty="0"/>
              <a:t>Over-the-air</a:t>
            </a:r>
            <a:r>
              <a:rPr lang="en-US" baseline="0" dirty="0"/>
              <a:t> Firmware upgrades – Both Firmware and Script, similar to the MCP having O/S and Apps.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DC13A-ABBF-498C-93F9-CC9E0CEB5A6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91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Unauthorized</a:t>
            </a:r>
            <a:r>
              <a:rPr lang="en-US" baseline="0" dirty="0"/>
              <a:t> Location Entry - </a:t>
            </a:r>
            <a:r>
              <a:rPr lang="en-US" sz="1200" dirty="0"/>
              <a:t>(Server-based geo-fence Phase 1, Device-based geo-fence Phase 2)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Trailer Drops – Power on/off reporting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DC13A-ABBF-498C-93F9-CC9E0CEB5A6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579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Battery should</a:t>
            </a:r>
            <a:r>
              <a:rPr lang="en-US" baseline="0" dirty="0"/>
              <a:t> last</a:t>
            </a:r>
            <a:r>
              <a:rPr lang="en-US" dirty="0"/>
              <a:t> 60-90+</a:t>
            </a:r>
            <a:r>
              <a:rPr lang="en-US" baseline="0" dirty="0"/>
              <a:t> days at once/day messaging before needing a recharge. This is dependent on environmental conditions.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DC13A-ABBF-498C-93F9-CC9E0CEB5A6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302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Connect/Disconnect Power Messages</a:t>
            </a:r>
          </a:p>
          <a:p>
            <a:endParaRPr lang="en-US" dirty="0"/>
          </a:p>
          <a:p>
            <a:r>
              <a:rPr lang="en-US" dirty="0"/>
              <a:t>We DO have</a:t>
            </a:r>
            <a:r>
              <a:rPr lang="en-US" baseline="0" dirty="0"/>
              <a:t> a method for Trailer ID with TT150. Trailer ABS Connects, now works on J-1939 with MCP50, 110/200, IVG (TDB)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DC13A-ABBF-498C-93F9-CC9E0CEB5A6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957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4" r="29043" b="3039"/>
          <a:stretch/>
        </p:blipFill>
        <p:spPr>
          <a:xfrm>
            <a:off x="2645183" y="1"/>
            <a:ext cx="6498818" cy="5143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4885" y="1"/>
            <a:ext cx="5305017" cy="5143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44071"/>
            <a:ext cx="5086350" cy="639006"/>
          </a:xfrm>
        </p:spPr>
        <p:txBody>
          <a:bodyPr>
            <a:noAutofit/>
          </a:bodyPr>
          <a:lstStyle>
            <a:lvl1pPr marL="0" indent="0" algn="r">
              <a:buNone/>
              <a:defRPr sz="2800" b="1" baseline="0">
                <a:solidFill>
                  <a:schemeClr val="accent1"/>
                </a:solidFill>
                <a:latin typeface="+mj-lt"/>
                <a:cs typeface="Avenir Heavy"/>
              </a:defRPr>
            </a:lvl1pPr>
          </a:lstStyle>
          <a:p>
            <a:pPr lvl="0"/>
            <a:r>
              <a:rPr lang="en-US" dirty="0"/>
              <a:t>Click to edit Product Name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-4886" y="2091609"/>
            <a:ext cx="5091235" cy="671513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accent2"/>
                </a:solidFill>
                <a:latin typeface="+mn-lt"/>
                <a:cs typeface="Avenir Medium"/>
              </a:defRPr>
            </a:lvl1pPr>
          </a:lstStyle>
          <a:p>
            <a:pPr lvl="0"/>
            <a:r>
              <a:rPr lang="en-US" dirty="0"/>
              <a:t>Click to edit product description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-4886" y="2609057"/>
            <a:ext cx="5091235" cy="671512"/>
          </a:xfrm>
        </p:spPr>
        <p:txBody>
          <a:bodyPr>
            <a:noAutofit/>
          </a:bodyPr>
          <a:lstStyle>
            <a:lvl1pPr marL="0" indent="0" algn="r">
              <a:buNone/>
              <a:defRPr sz="1800" baseline="0">
                <a:solidFill>
                  <a:schemeClr val="tx1"/>
                </a:solidFill>
                <a:latin typeface="+mn-lt"/>
                <a:cs typeface="Avenir Medium"/>
              </a:defRPr>
            </a:lvl1pPr>
          </a:lstStyle>
          <a:p>
            <a:pPr lvl="0"/>
            <a:r>
              <a:rPr lang="en-US" dirty="0"/>
              <a:t>Created by [Name]</a:t>
            </a:r>
          </a:p>
        </p:txBody>
      </p:sp>
      <p:pic>
        <p:nvPicPr>
          <p:cNvPr id="12" name="Picture 11" descr="omnitracs_logoNEWTAGLINE-0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7" t="37962" r="29384" b="42197"/>
          <a:stretch/>
        </p:blipFill>
        <p:spPr>
          <a:xfrm>
            <a:off x="3057979" y="4303525"/>
            <a:ext cx="2028371" cy="753533"/>
          </a:xfrm>
          <a:prstGeom prst="rect">
            <a:avLst/>
          </a:prstGeom>
        </p:spPr>
      </p:pic>
      <p:sp>
        <p:nvSpPr>
          <p:cNvPr id="10" name="TextBox 1"/>
          <p:cNvSpPr txBox="1"/>
          <p:nvPr userDrawn="1"/>
        </p:nvSpPr>
        <p:spPr>
          <a:xfrm>
            <a:off x="404298" y="4778971"/>
            <a:ext cx="19835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/>
            </a:pPr>
            <a:r>
              <a:rPr lang="en-US" sz="600" b="0" i="0" u="none" strike="noStrike" kern="1200" baseline="0" dirty="0">
                <a:solidFill>
                  <a:schemeClr val="bg1">
                    <a:lumMod val="75000"/>
                  </a:schemeClr>
                </a:solidFill>
                <a:latin typeface="Avenir 35 Light" pitchFamily="34" charset="0"/>
                <a:ea typeface="+mn-ea"/>
                <a:cs typeface="+mn-cs"/>
              </a:rPr>
              <a:t>© 2016 Omnitracs, LLC. All rights reserved.</a:t>
            </a:r>
            <a:endParaRPr lang="en-US" sz="600" dirty="0">
              <a:solidFill>
                <a:schemeClr val="bg1">
                  <a:lumMod val="75000"/>
                </a:schemeClr>
              </a:solidFill>
              <a:latin typeface="Avenir 35 Light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2622" y="4778971"/>
            <a:ext cx="2816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tabLst/>
              <a:defRPr sz="600" b="0" i="0" u="none" strike="noStrike" baseline="0">
                <a:solidFill>
                  <a:schemeClr val="bg1">
                    <a:lumMod val="75000"/>
                  </a:schemeClr>
                </a:solidFill>
                <a:latin typeface="Avenir 35 Light" pitchFamily="34" charset="0"/>
              </a:defRPr>
            </a:lvl1pPr>
          </a:lstStyle>
          <a:p>
            <a:pPr lvl="0"/>
            <a:fld id="{28596253-F350-42E7-9507-FE42E3430113}" type="slidenum">
              <a:rPr lang="en-US" smtClean="0"/>
              <a:pPr lvl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04298" y="4814076"/>
            <a:ext cx="0" cy="114457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389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w It Wor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8" t="6022" r="45008"/>
          <a:stretch/>
        </p:blipFill>
        <p:spPr>
          <a:xfrm>
            <a:off x="0" y="0"/>
            <a:ext cx="846668" cy="5143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52315" y="0"/>
            <a:ext cx="8691685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Screen Shot 2015-06-25 at 3.43.43 P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712" y="4491968"/>
            <a:ext cx="1850571" cy="651532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635000" y="1198179"/>
            <a:ext cx="8051800" cy="3205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chemeClr val="tx1"/>
                </a:solidFill>
                <a:latin typeface="+mn-lt"/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describe how the product works, such as information about product innovation, platform, device, technology, workflow, etc.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635000" y="800889"/>
            <a:ext cx="8051800" cy="315310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aseline="0">
                <a:solidFill>
                  <a:schemeClr val="accent2"/>
                </a:solidFill>
                <a:latin typeface="+mn-lt"/>
                <a:cs typeface="Avenir Medium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5000" y="205979"/>
            <a:ext cx="8051800" cy="594909"/>
          </a:xfrm>
          <a:prstGeom prst="rect">
            <a:avLst/>
          </a:prstGeom>
        </p:spPr>
        <p:txBody>
          <a:bodyPr/>
          <a:lstStyle>
            <a:lvl1pPr>
              <a:defRPr sz="3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How It Works</a:t>
            </a:r>
          </a:p>
        </p:txBody>
      </p:sp>
      <p:sp>
        <p:nvSpPr>
          <p:cNvPr id="15" name="TextBox 1"/>
          <p:cNvSpPr txBox="1"/>
          <p:nvPr userDrawn="1"/>
        </p:nvSpPr>
        <p:spPr>
          <a:xfrm>
            <a:off x="916676" y="4874721"/>
            <a:ext cx="19835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/>
            </a:pPr>
            <a:r>
              <a:rPr lang="en-US" sz="600" b="0" i="0" u="none" strike="noStrike" kern="1200" baseline="0" dirty="0">
                <a:solidFill>
                  <a:schemeClr val="bg1">
                    <a:lumMod val="75000"/>
                  </a:schemeClr>
                </a:solidFill>
                <a:latin typeface="Avenir 35 Light" pitchFamily="34" charset="0"/>
                <a:ea typeface="+mn-ea"/>
                <a:cs typeface="+mn-cs"/>
              </a:rPr>
              <a:t>© 2016 Omnitracs, LLC. All rights reserved.</a:t>
            </a:r>
            <a:endParaRPr lang="en-US" sz="600" dirty="0">
              <a:solidFill>
                <a:schemeClr val="bg1">
                  <a:lumMod val="75000"/>
                </a:schemeClr>
              </a:solidFill>
              <a:latin typeface="Avenir 35 Light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35000" y="4877461"/>
            <a:ext cx="2816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tabLst/>
              <a:defRPr sz="600" b="0" i="0" u="none" strike="noStrike" baseline="0">
                <a:solidFill>
                  <a:schemeClr val="bg1">
                    <a:lumMod val="75000"/>
                  </a:schemeClr>
                </a:solidFill>
                <a:latin typeface="Avenir 35 Light" pitchFamily="34" charset="0"/>
              </a:defRPr>
            </a:lvl1pPr>
          </a:lstStyle>
          <a:p>
            <a:pPr lvl="0"/>
            <a:fld id="{28596253-F350-42E7-9507-FE42E3430113}" type="slidenum">
              <a:rPr lang="en-US" smtClean="0"/>
              <a:pPr lvl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916676" y="4912566"/>
            <a:ext cx="0" cy="114457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49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+ Benefi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635000" y="1151305"/>
            <a:ext cx="4005072" cy="3252252"/>
          </a:xfrm>
        </p:spPr>
        <p:txBody>
          <a:bodyPr/>
          <a:lstStyle>
            <a:lvl1pPr indent="0">
              <a:spcAft>
                <a:spcPts val="0"/>
              </a:spcAft>
              <a:buNone/>
              <a:defRPr sz="2800"/>
            </a:lvl1pPr>
            <a:lvl2pPr marL="274320" indent="0">
              <a:spcAft>
                <a:spcPts val="0"/>
              </a:spcAft>
              <a:defRPr sz="2400"/>
            </a:lvl2pPr>
            <a:lvl3pPr marL="548640" indent="0">
              <a:spcAft>
                <a:spcPts val="0"/>
              </a:spcAft>
              <a:defRPr sz="1800"/>
            </a:lvl3pPr>
            <a:lvl4pPr marL="1097280">
              <a:defRPr sz="1800"/>
            </a:lvl4pPr>
            <a:lvl5pPr marL="1371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Features</a:t>
            </a:r>
          </a:p>
          <a:p>
            <a:pPr lvl="1"/>
            <a:r>
              <a:rPr lang="en-US" dirty="0"/>
              <a:t> First level</a:t>
            </a:r>
          </a:p>
          <a:p>
            <a:pPr lvl="2"/>
            <a:r>
              <a:rPr lang="en-US" dirty="0"/>
              <a:t> 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688434" y="1151305"/>
            <a:ext cx="4001541" cy="3252251"/>
          </a:xfrm>
        </p:spPr>
        <p:txBody>
          <a:bodyPr/>
          <a:lstStyle>
            <a:lvl1pPr indent="0">
              <a:spcAft>
                <a:spcPts val="0"/>
              </a:spcAft>
              <a:buNone/>
              <a:defRPr sz="2800"/>
            </a:lvl1pPr>
            <a:lvl2pPr marL="274320" indent="0">
              <a:spcAft>
                <a:spcPts val="0"/>
              </a:spcAft>
              <a:defRPr sz="2400"/>
            </a:lvl2pPr>
            <a:lvl3pPr marL="548640" indent="0">
              <a:spcAft>
                <a:spcPts val="0"/>
              </a:spcAft>
              <a:defRPr sz="1800"/>
            </a:lvl3pPr>
            <a:lvl4pPr marL="1097280">
              <a:defRPr sz="1800"/>
            </a:lvl4pPr>
            <a:lvl5pPr marL="1371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Benefits</a:t>
            </a:r>
          </a:p>
          <a:p>
            <a:pPr lvl="1"/>
            <a:r>
              <a:rPr lang="en-US" dirty="0"/>
              <a:t> First level</a:t>
            </a:r>
          </a:p>
          <a:p>
            <a:pPr lvl="2"/>
            <a:r>
              <a:rPr lang="en-US" dirty="0"/>
              <a:t> 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1" name="TextBox 1"/>
          <p:cNvSpPr txBox="1"/>
          <p:nvPr userDrawn="1"/>
        </p:nvSpPr>
        <p:spPr>
          <a:xfrm>
            <a:off x="916676" y="4874721"/>
            <a:ext cx="19835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/>
            </a:pPr>
            <a:r>
              <a:rPr lang="en-US" sz="600" b="0" i="0" u="none" strike="noStrike" kern="1200" baseline="0" dirty="0">
                <a:solidFill>
                  <a:schemeClr val="bg1">
                    <a:lumMod val="75000"/>
                  </a:schemeClr>
                </a:solidFill>
                <a:latin typeface="Avenir 35 Light" pitchFamily="34" charset="0"/>
                <a:ea typeface="+mn-ea"/>
                <a:cs typeface="+mn-cs"/>
              </a:rPr>
              <a:t>© 2016 Omnitracs, LLC. All rights reserved.</a:t>
            </a:r>
            <a:endParaRPr lang="en-US" sz="600" dirty="0">
              <a:solidFill>
                <a:schemeClr val="bg1">
                  <a:lumMod val="75000"/>
                </a:schemeClr>
              </a:solidFill>
              <a:latin typeface="Avenir 35 Light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35000" y="4877461"/>
            <a:ext cx="2816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tabLst/>
              <a:defRPr sz="600" b="0" i="0" u="none" strike="noStrike" baseline="0">
                <a:solidFill>
                  <a:schemeClr val="bg1">
                    <a:lumMod val="75000"/>
                  </a:schemeClr>
                </a:solidFill>
                <a:latin typeface="Avenir 35 Light" pitchFamily="34" charset="0"/>
              </a:defRPr>
            </a:lvl1pPr>
          </a:lstStyle>
          <a:p>
            <a:pPr lvl="0"/>
            <a:fld id="{28596253-F350-42E7-9507-FE42E3430113}" type="slidenum">
              <a:rPr lang="en-US" smtClean="0"/>
              <a:pPr lvl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916676" y="4912566"/>
            <a:ext cx="0" cy="114457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635000" y="0"/>
            <a:ext cx="8509000" cy="11189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5000" y="800889"/>
            <a:ext cx="8051800" cy="315310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aseline="0">
                <a:solidFill>
                  <a:schemeClr val="accent2"/>
                </a:solidFill>
                <a:latin typeface="+mn-lt"/>
                <a:cs typeface="Avenir Medium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9" name="Title 2"/>
          <p:cNvSpPr>
            <a:spLocks noGrp="1"/>
          </p:cNvSpPr>
          <p:nvPr>
            <p:ph type="title" hasCustomPrompt="1"/>
          </p:nvPr>
        </p:nvSpPr>
        <p:spPr>
          <a:xfrm>
            <a:off x="635000" y="205979"/>
            <a:ext cx="8051800" cy="594909"/>
          </a:xfrm>
          <a:prstGeom prst="rect">
            <a:avLst/>
          </a:prstGeom>
        </p:spPr>
        <p:txBody>
          <a:bodyPr/>
          <a:lstStyle>
            <a:lvl1pPr>
              <a:defRPr sz="3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Features + Benefits</a:t>
            </a:r>
          </a:p>
        </p:txBody>
      </p:sp>
    </p:spTree>
    <p:extLst>
      <p:ext uri="{BB962C8B-B14F-4D97-AF65-F5344CB8AC3E}">
        <p14:creationId xmlns:p14="http://schemas.microsoft.com/office/powerpoint/2010/main" val="1153754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8" t="6022" r="45008"/>
          <a:stretch/>
        </p:blipFill>
        <p:spPr>
          <a:xfrm>
            <a:off x="0" y="0"/>
            <a:ext cx="846668" cy="5143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52315" y="0"/>
            <a:ext cx="8691685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Screen Shot 2015-06-25 at 3.43.43 P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712" y="4491968"/>
            <a:ext cx="1850571" cy="651532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635000" y="1198179"/>
            <a:ext cx="8051800" cy="3205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chemeClr val="tx1"/>
                </a:solidFill>
                <a:latin typeface="+mn-lt"/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illustrate ROI here. Example: “All you have to believe is [one accident prevented per year] and you’ll get [$ or time] back.”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635000" y="800889"/>
            <a:ext cx="8051800" cy="315310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aseline="0">
                <a:solidFill>
                  <a:schemeClr val="accent2"/>
                </a:solidFill>
                <a:latin typeface="+mn-lt"/>
                <a:cs typeface="Avenir Medium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5000" y="205979"/>
            <a:ext cx="8051800" cy="594909"/>
          </a:xfrm>
          <a:prstGeom prst="rect">
            <a:avLst/>
          </a:prstGeom>
        </p:spPr>
        <p:txBody>
          <a:bodyPr/>
          <a:lstStyle>
            <a:lvl1pPr>
              <a:defRPr sz="3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Return on Investment</a:t>
            </a:r>
          </a:p>
        </p:txBody>
      </p:sp>
      <p:sp>
        <p:nvSpPr>
          <p:cNvPr id="15" name="TextBox 1"/>
          <p:cNvSpPr txBox="1"/>
          <p:nvPr userDrawn="1"/>
        </p:nvSpPr>
        <p:spPr>
          <a:xfrm>
            <a:off x="916676" y="4874721"/>
            <a:ext cx="19835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/>
            </a:pPr>
            <a:r>
              <a:rPr lang="en-US" sz="600" b="0" i="0" u="none" strike="noStrike" kern="1200" baseline="0" dirty="0">
                <a:solidFill>
                  <a:schemeClr val="bg1">
                    <a:lumMod val="75000"/>
                  </a:schemeClr>
                </a:solidFill>
                <a:latin typeface="Avenir 35 Light" pitchFamily="34" charset="0"/>
                <a:ea typeface="+mn-ea"/>
                <a:cs typeface="+mn-cs"/>
              </a:rPr>
              <a:t>© 2016 Omnitracs, LLC. All rights reserved.</a:t>
            </a:r>
            <a:endParaRPr lang="en-US" sz="600" dirty="0">
              <a:solidFill>
                <a:schemeClr val="bg1">
                  <a:lumMod val="75000"/>
                </a:schemeClr>
              </a:solidFill>
              <a:latin typeface="Avenir 35 Light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35000" y="4877461"/>
            <a:ext cx="2816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tabLst/>
              <a:defRPr sz="600" b="0" i="0" u="none" strike="noStrike" baseline="0">
                <a:solidFill>
                  <a:schemeClr val="bg1">
                    <a:lumMod val="75000"/>
                  </a:schemeClr>
                </a:solidFill>
                <a:latin typeface="Avenir 35 Light" pitchFamily="34" charset="0"/>
              </a:defRPr>
            </a:lvl1pPr>
          </a:lstStyle>
          <a:p>
            <a:pPr lvl="0"/>
            <a:fld id="{28596253-F350-42E7-9507-FE42E3430113}" type="slidenum">
              <a:rPr lang="en-US" smtClean="0"/>
              <a:pPr lvl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916676" y="4912566"/>
            <a:ext cx="0" cy="114457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684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of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8" t="6022" r="45008"/>
          <a:stretch/>
        </p:blipFill>
        <p:spPr>
          <a:xfrm>
            <a:off x="0" y="0"/>
            <a:ext cx="846668" cy="5143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52315" y="0"/>
            <a:ext cx="8691685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Screen Shot 2015-06-25 at 3.43.43 P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712" y="4491968"/>
            <a:ext cx="1850571" cy="651532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635000" y="1198179"/>
            <a:ext cx="8051800" cy="3205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chemeClr val="tx1"/>
                </a:solidFill>
                <a:latin typeface="+mn-lt"/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list customer testimonials, analyst quotes, documented facts or figures, etc., that support the product’s ROI or benefit claims.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635000" y="800889"/>
            <a:ext cx="8051800" cy="315310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aseline="0">
                <a:solidFill>
                  <a:schemeClr val="accent2"/>
                </a:solidFill>
                <a:latin typeface="+mn-lt"/>
                <a:cs typeface="Avenir Medium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5000" y="205979"/>
            <a:ext cx="8051800" cy="594909"/>
          </a:xfrm>
          <a:prstGeom prst="rect">
            <a:avLst/>
          </a:prstGeom>
        </p:spPr>
        <p:txBody>
          <a:bodyPr/>
          <a:lstStyle>
            <a:lvl1pPr>
              <a:defRPr sz="3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Proof Points</a:t>
            </a:r>
          </a:p>
        </p:txBody>
      </p:sp>
      <p:sp>
        <p:nvSpPr>
          <p:cNvPr id="15" name="TextBox 1"/>
          <p:cNvSpPr txBox="1"/>
          <p:nvPr userDrawn="1"/>
        </p:nvSpPr>
        <p:spPr>
          <a:xfrm>
            <a:off x="916676" y="4874721"/>
            <a:ext cx="19835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/>
            </a:pPr>
            <a:r>
              <a:rPr lang="en-US" sz="600" b="0" i="0" u="none" strike="noStrike" kern="1200" baseline="0" dirty="0">
                <a:solidFill>
                  <a:schemeClr val="bg1">
                    <a:lumMod val="75000"/>
                  </a:schemeClr>
                </a:solidFill>
                <a:latin typeface="Avenir 35 Light" pitchFamily="34" charset="0"/>
                <a:ea typeface="+mn-ea"/>
                <a:cs typeface="+mn-cs"/>
              </a:rPr>
              <a:t>© 2016 Omnitracs, LLC. All rights reserved.</a:t>
            </a:r>
            <a:endParaRPr lang="en-US" sz="600" dirty="0">
              <a:solidFill>
                <a:schemeClr val="bg1">
                  <a:lumMod val="75000"/>
                </a:schemeClr>
              </a:solidFill>
              <a:latin typeface="Avenir 35 Light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35000" y="4877461"/>
            <a:ext cx="2816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tabLst/>
              <a:defRPr sz="600" b="0" i="0" u="none" strike="noStrike" baseline="0">
                <a:solidFill>
                  <a:schemeClr val="bg1">
                    <a:lumMod val="75000"/>
                  </a:schemeClr>
                </a:solidFill>
                <a:latin typeface="Avenir 35 Light" pitchFamily="34" charset="0"/>
              </a:defRPr>
            </a:lvl1pPr>
          </a:lstStyle>
          <a:p>
            <a:pPr lvl="0"/>
            <a:fld id="{28596253-F350-42E7-9507-FE42E3430113}" type="slidenum">
              <a:rPr lang="en-US" smtClean="0"/>
              <a:pPr lvl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916676" y="4912566"/>
            <a:ext cx="0" cy="114457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085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8" t="6022" r="45008"/>
          <a:stretch/>
        </p:blipFill>
        <p:spPr>
          <a:xfrm>
            <a:off x="0" y="0"/>
            <a:ext cx="846668" cy="5143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52315" y="0"/>
            <a:ext cx="8691685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Screen Shot 2015-06-25 at 3.43.43 P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712" y="4491968"/>
            <a:ext cx="1850571" cy="651532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635000" y="1198179"/>
            <a:ext cx="8051800" cy="3205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chemeClr val="tx1"/>
                </a:solidFill>
                <a:latin typeface="+mn-lt"/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links to demos or videos, screen shots, etc.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635000" y="800889"/>
            <a:ext cx="8051800" cy="315310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aseline="0">
                <a:solidFill>
                  <a:schemeClr val="accent2"/>
                </a:solidFill>
                <a:latin typeface="+mn-lt"/>
                <a:cs typeface="Avenir Medium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5000" y="205979"/>
            <a:ext cx="8051800" cy="594909"/>
          </a:xfrm>
          <a:prstGeom prst="rect">
            <a:avLst/>
          </a:prstGeom>
        </p:spPr>
        <p:txBody>
          <a:bodyPr/>
          <a:lstStyle>
            <a:lvl1pPr>
              <a:defRPr sz="3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Visual Aids</a:t>
            </a:r>
          </a:p>
        </p:txBody>
      </p:sp>
      <p:sp>
        <p:nvSpPr>
          <p:cNvPr id="15" name="TextBox 1"/>
          <p:cNvSpPr txBox="1"/>
          <p:nvPr userDrawn="1"/>
        </p:nvSpPr>
        <p:spPr>
          <a:xfrm>
            <a:off x="916676" y="4874721"/>
            <a:ext cx="19835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/>
            </a:pPr>
            <a:r>
              <a:rPr lang="en-US" sz="600" b="0" i="0" u="none" strike="noStrike" kern="1200" baseline="0" dirty="0">
                <a:solidFill>
                  <a:schemeClr val="bg1">
                    <a:lumMod val="75000"/>
                  </a:schemeClr>
                </a:solidFill>
                <a:latin typeface="Avenir 35 Light" pitchFamily="34" charset="0"/>
                <a:ea typeface="+mn-ea"/>
                <a:cs typeface="+mn-cs"/>
              </a:rPr>
              <a:t>© 2016 Omnitracs, LLC. All rights reserved.</a:t>
            </a:r>
            <a:endParaRPr lang="en-US" sz="600" dirty="0">
              <a:solidFill>
                <a:schemeClr val="bg1">
                  <a:lumMod val="75000"/>
                </a:schemeClr>
              </a:solidFill>
              <a:latin typeface="Avenir 35 Light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35000" y="4877461"/>
            <a:ext cx="2816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tabLst/>
              <a:defRPr sz="600" b="0" i="0" u="none" strike="noStrike" baseline="0">
                <a:solidFill>
                  <a:schemeClr val="bg1">
                    <a:lumMod val="75000"/>
                  </a:schemeClr>
                </a:solidFill>
                <a:latin typeface="Avenir 35 Light" pitchFamily="34" charset="0"/>
              </a:defRPr>
            </a:lvl1pPr>
          </a:lstStyle>
          <a:p>
            <a:pPr lvl="0"/>
            <a:fld id="{28596253-F350-42E7-9507-FE42E3430113}" type="slidenum">
              <a:rPr lang="en-US" smtClean="0"/>
              <a:pPr lvl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916676" y="4912566"/>
            <a:ext cx="0" cy="114457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579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es Enablement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0" t="40778"/>
          <a:stretch/>
        </p:blipFill>
        <p:spPr>
          <a:xfrm>
            <a:off x="0" y="-1"/>
            <a:ext cx="9144000" cy="367241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4885" y="1746250"/>
            <a:ext cx="9148885" cy="33972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/>
              <a:t>INTERNAL USE ONLY</a:t>
            </a:r>
          </a:p>
        </p:txBody>
      </p:sp>
      <p:pic>
        <p:nvPicPr>
          <p:cNvPr id="10" name="Picture 9" descr="Screen Shot 2015-06-25 at 3.43.43 P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712" y="4491968"/>
            <a:ext cx="1850571" cy="651532"/>
          </a:xfrm>
          <a:prstGeom prst="rect">
            <a:avLst/>
          </a:prstGeom>
        </p:spPr>
      </p:pic>
      <p:sp>
        <p:nvSpPr>
          <p:cNvPr id="11" name="TextBox 1"/>
          <p:cNvSpPr txBox="1"/>
          <p:nvPr userDrawn="1"/>
        </p:nvSpPr>
        <p:spPr>
          <a:xfrm>
            <a:off x="916676" y="4874721"/>
            <a:ext cx="19835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/>
            </a:pPr>
            <a:r>
              <a:rPr lang="en-US" sz="600" b="0" i="0" u="none" strike="noStrike" kern="1200" baseline="0" dirty="0">
                <a:solidFill>
                  <a:schemeClr val="bg1">
                    <a:lumMod val="75000"/>
                  </a:schemeClr>
                </a:solidFill>
                <a:latin typeface="Avenir 35 Light" pitchFamily="34" charset="0"/>
                <a:ea typeface="+mn-ea"/>
                <a:cs typeface="+mn-cs"/>
              </a:rPr>
              <a:t>© 2016 Omnitracs, LLC. All rights reserved.</a:t>
            </a:r>
            <a:endParaRPr lang="en-US" sz="600" dirty="0">
              <a:solidFill>
                <a:schemeClr val="bg1">
                  <a:lumMod val="75000"/>
                </a:schemeClr>
              </a:solidFill>
              <a:latin typeface="Avenir 35 Light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5000" y="4877461"/>
            <a:ext cx="2816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tabLst/>
              <a:defRPr sz="600" b="0" i="0" u="none" strike="noStrike" baseline="0">
                <a:solidFill>
                  <a:schemeClr val="bg1">
                    <a:lumMod val="75000"/>
                  </a:schemeClr>
                </a:solidFill>
                <a:latin typeface="Avenir 35 Light" pitchFamily="34" charset="0"/>
              </a:defRPr>
            </a:lvl1pPr>
          </a:lstStyle>
          <a:p>
            <a:pPr lvl="0"/>
            <a:fld id="{28596253-F350-42E7-9507-FE42E3430113}" type="slidenum">
              <a:rPr lang="en-US" smtClean="0"/>
              <a:pPr lvl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916676" y="4912566"/>
            <a:ext cx="0" cy="114457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 rot="19959145">
            <a:off x="228422" y="2032539"/>
            <a:ext cx="8330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85000"/>
                    <a:alpha val="37000"/>
                  </a:schemeClr>
                </a:solidFill>
              </a:rPr>
              <a:t>INTERNAL</a:t>
            </a:r>
            <a:r>
              <a:rPr lang="en-US" sz="5400" baseline="0" dirty="0">
                <a:solidFill>
                  <a:schemeClr val="bg1">
                    <a:lumMod val="85000"/>
                    <a:alpha val="37000"/>
                  </a:schemeClr>
                </a:solidFill>
              </a:rPr>
              <a:t> USE ONLY</a:t>
            </a:r>
            <a:endParaRPr lang="en-US" sz="5400" dirty="0">
              <a:solidFill>
                <a:schemeClr val="bg1">
                  <a:lumMod val="85000"/>
                  <a:alpha val="37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741232"/>
            <a:ext cx="7772400" cy="1125140"/>
          </a:xfrm>
        </p:spPr>
        <p:txBody>
          <a:bodyPr anchor="b">
            <a:noAutofit/>
          </a:bodyPr>
          <a:lstStyle>
            <a:lvl1pPr marL="0" indent="0">
              <a:buNone/>
              <a:defRPr sz="2000" baseline="0">
                <a:solidFill>
                  <a:schemeClr val="accent2"/>
                </a:solidFill>
                <a:latin typeface="+mn-lt"/>
                <a:cs typeface="Avenir Medium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INTERNAL USE ONLY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22312" y="2880660"/>
            <a:ext cx="7772401" cy="857250"/>
          </a:xfrm>
          <a:prstGeom prst="rect">
            <a:avLst/>
          </a:prstGeom>
        </p:spPr>
        <p:txBody>
          <a:bodyPr anchor="t"/>
          <a:lstStyle>
            <a:lvl1pPr>
              <a:defRPr sz="3000" b="1" baseline="0"/>
            </a:lvl1pPr>
          </a:lstStyle>
          <a:p>
            <a:r>
              <a:rPr lang="en-US" dirty="0"/>
              <a:t>SALES ENABLEMENT SECTION</a:t>
            </a:r>
          </a:p>
        </p:txBody>
      </p:sp>
    </p:spTree>
    <p:extLst>
      <p:ext uri="{BB962C8B-B14F-4D97-AF65-F5344CB8AC3E}">
        <p14:creationId xmlns:p14="http://schemas.microsoft.com/office/powerpoint/2010/main" val="2329392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yer Perso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8" t="6022" r="45008"/>
          <a:stretch/>
        </p:blipFill>
        <p:spPr>
          <a:xfrm>
            <a:off x="0" y="0"/>
            <a:ext cx="846668" cy="5143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52315" y="0"/>
            <a:ext cx="8691685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Screen Shot 2015-06-25 at 3.43.43 P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712" y="4491968"/>
            <a:ext cx="1850571" cy="651532"/>
          </a:xfrm>
          <a:prstGeom prst="rect">
            <a:avLst/>
          </a:prstGeom>
        </p:spPr>
      </p:pic>
      <p:sp>
        <p:nvSpPr>
          <p:cNvPr id="15" name="TextBox 1"/>
          <p:cNvSpPr txBox="1"/>
          <p:nvPr userDrawn="1"/>
        </p:nvSpPr>
        <p:spPr>
          <a:xfrm>
            <a:off x="916676" y="4874721"/>
            <a:ext cx="19835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/>
            </a:pPr>
            <a:r>
              <a:rPr lang="en-US" sz="600" b="0" i="0" u="none" strike="noStrike" kern="1200" baseline="0" dirty="0">
                <a:solidFill>
                  <a:schemeClr val="bg1">
                    <a:lumMod val="75000"/>
                  </a:schemeClr>
                </a:solidFill>
                <a:latin typeface="Avenir 35 Light" pitchFamily="34" charset="0"/>
                <a:ea typeface="+mn-ea"/>
                <a:cs typeface="+mn-cs"/>
              </a:rPr>
              <a:t>© 2016 Omnitracs, LLC. All rights reserved.</a:t>
            </a:r>
            <a:endParaRPr lang="en-US" sz="600" dirty="0">
              <a:solidFill>
                <a:schemeClr val="bg1">
                  <a:lumMod val="75000"/>
                </a:schemeClr>
              </a:solidFill>
              <a:latin typeface="Avenir 35 Light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35000" y="4877461"/>
            <a:ext cx="2816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tabLst/>
              <a:defRPr sz="600" b="0" i="0" u="none" strike="noStrike" baseline="0">
                <a:solidFill>
                  <a:schemeClr val="bg1">
                    <a:lumMod val="75000"/>
                  </a:schemeClr>
                </a:solidFill>
                <a:latin typeface="Avenir 35 Light" pitchFamily="34" charset="0"/>
              </a:defRPr>
            </a:lvl1pPr>
          </a:lstStyle>
          <a:p>
            <a:pPr lvl="0"/>
            <a:fld id="{28596253-F350-42E7-9507-FE42E3430113}" type="slidenum">
              <a:rPr lang="en-US" smtClean="0"/>
              <a:pPr lvl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916676" y="4912566"/>
            <a:ext cx="0" cy="114457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 rot="19959145">
            <a:off x="228422" y="2032539"/>
            <a:ext cx="8330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85000"/>
                    <a:alpha val="37000"/>
                  </a:schemeClr>
                </a:solidFill>
              </a:rPr>
              <a:t>INTERNAL</a:t>
            </a:r>
            <a:r>
              <a:rPr lang="en-US" sz="5400" baseline="0" dirty="0">
                <a:solidFill>
                  <a:schemeClr val="bg1">
                    <a:lumMod val="85000"/>
                    <a:alpha val="37000"/>
                  </a:schemeClr>
                </a:solidFill>
              </a:rPr>
              <a:t> USE ONLY</a:t>
            </a:r>
            <a:endParaRPr lang="en-US" sz="5400" dirty="0">
              <a:solidFill>
                <a:schemeClr val="bg1">
                  <a:lumMod val="85000"/>
                  <a:alpha val="37000"/>
                </a:schemeClr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635000" y="1198179"/>
            <a:ext cx="8051800" cy="3205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chemeClr val="tx1"/>
                </a:solidFill>
                <a:latin typeface="+mn-lt"/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enter information about the target market for this product [private, for hire, long haul, short haul] and decision maker(s), such as [VP of Transportation, Fleet Manager, Driver, etc.]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635000" y="800889"/>
            <a:ext cx="8051800" cy="315310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aseline="0">
                <a:solidFill>
                  <a:schemeClr val="accent2"/>
                </a:solidFill>
                <a:latin typeface="+mn-lt"/>
                <a:cs typeface="Avenir Medium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5000" y="205979"/>
            <a:ext cx="8051800" cy="594909"/>
          </a:xfrm>
          <a:prstGeom prst="rect">
            <a:avLst/>
          </a:prstGeom>
        </p:spPr>
        <p:txBody>
          <a:bodyPr/>
          <a:lstStyle>
            <a:lvl1pPr>
              <a:defRPr sz="3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Buyer Personas</a:t>
            </a:r>
          </a:p>
        </p:txBody>
      </p:sp>
    </p:spTree>
    <p:extLst>
      <p:ext uri="{BB962C8B-B14F-4D97-AF65-F5344CB8AC3E}">
        <p14:creationId xmlns:p14="http://schemas.microsoft.com/office/powerpoint/2010/main" val="3492645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g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8" t="6022" r="45008"/>
          <a:stretch/>
        </p:blipFill>
        <p:spPr>
          <a:xfrm>
            <a:off x="0" y="0"/>
            <a:ext cx="846668" cy="5143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52315" y="0"/>
            <a:ext cx="8691685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Screen Shot 2015-06-25 at 3.43.43 P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712" y="4491968"/>
            <a:ext cx="1850571" cy="651532"/>
          </a:xfrm>
          <a:prstGeom prst="rect">
            <a:avLst/>
          </a:prstGeom>
        </p:spPr>
      </p:pic>
      <p:sp>
        <p:nvSpPr>
          <p:cNvPr id="15" name="TextBox 1"/>
          <p:cNvSpPr txBox="1"/>
          <p:nvPr userDrawn="1"/>
        </p:nvSpPr>
        <p:spPr>
          <a:xfrm>
            <a:off x="916676" y="4874721"/>
            <a:ext cx="19835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/>
            </a:pPr>
            <a:r>
              <a:rPr lang="en-US" sz="600" b="0" i="0" u="none" strike="noStrike" kern="1200" baseline="0" dirty="0">
                <a:solidFill>
                  <a:schemeClr val="bg1">
                    <a:lumMod val="75000"/>
                  </a:schemeClr>
                </a:solidFill>
                <a:latin typeface="Avenir 35 Light" pitchFamily="34" charset="0"/>
                <a:ea typeface="+mn-ea"/>
                <a:cs typeface="+mn-cs"/>
              </a:rPr>
              <a:t>© 2016 Omnitracs, LLC. All rights reserved.</a:t>
            </a:r>
            <a:endParaRPr lang="en-US" sz="600" dirty="0">
              <a:solidFill>
                <a:schemeClr val="bg1">
                  <a:lumMod val="75000"/>
                </a:schemeClr>
              </a:solidFill>
              <a:latin typeface="Avenir 35 Light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35000" y="4877461"/>
            <a:ext cx="2816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tabLst/>
              <a:defRPr sz="600" b="0" i="0" u="none" strike="noStrike" baseline="0">
                <a:solidFill>
                  <a:schemeClr val="bg1">
                    <a:lumMod val="75000"/>
                  </a:schemeClr>
                </a:solidFill>
                <a:latin typeface="Avenir 35 Light" pitchFamily="34" charset="0"/>
              </a:defRPr>
            </a:lvl1pPr>
          </a:lstStyle>
          <a:p>
            <a:pPr lvl="0"/>
            <a:fld id="{28596253-F350-42E7-9507-FE42E3430113}" type="slidenum">
              <a:rPr lang="en-US" smtClean="0"/>
              <a:pPr lvl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916676" y="4912566"/>
            <a:ext cx="0" cy="114457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 rot="19959145">
            <a:off x="228422" y="2032539"/>
            <a:ext cx="8330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85000"/>
                    <a:alpha val="37000"/>
                  </a:schemeClr>
                </a:solidFill>
              </a:rPr>
              <a:t>INTERNAL</a:t>
            </a:r>
            <a:r>
              <a:rPr lang="en-US" sz="5400" baseline="0" dirty="0">
                <a:solidFill>
                  <a:schemeClr val="bg1">
                    <a:lumMod val="85000"/>
                    <a:alpha val="37000"/>
                  </a:schemeClr>
                </a:solidFill>
              </a:rPr>
              <a:t> USE ONLY</a:t>
            </a:r>
            <a:endParaRPr lang="en-US" sz="5400" dirty="0">
              <a:solidFill>
                <a:schemeClr val="bg1">
                  <a:lumMod val="85000"/>
                  <a:alpha val="37000"/>
                </a:schemeClr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635000" y="1198179"/>
            <a:ext cx="8051800" cy="3205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chemeClr val="tx1"/>
                </a:solidFill>
                <a:latin typeface="+mn-lt"/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enter information about the pain points which typify the ideal target for this product.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635000" y="800889"/>
            <a:ext cx="8051800" cy="315310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aseline="0">
                <a:solidFill>
                  <a:schemeClr val="accent2"/>
                </a:solidFill>
                <a:latin typeface="+mn-lt"/>
                <a:cs typeface="Avenir Medium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5000" y="205979"/>
            <a:ext cx="8051800" cy="594909"/>
          </a:xfrm>
          <a:prstGeom prst="rect">
            <a:avLst/>
          </a:prstGeom>
        </p:spPr>
        <p:txBody>
          <a:bodyPr/>
          <a:lstStyle>
            <a:lvl1pPr>
              <a:defRPr sz="3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Targets</a:t>
            </a:r>
          </a:p>
        </p:txBody>
      </p:sp>
    </p:spTree>
    <p:extLst>
      <p:ext uri="{BB962C8B-B14F-4D97-AF65-F5344CB8AC3E}">
        <p14:creationId xmlns:p14="http://schemas.microsoft.com/office/powerpoint/2010/main" val="3463625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ve Thre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8" t="6022" r="45008"/>
          <a:stretch/>
        </p:blipFill>
        <p:spPr>
          <a:xfrm>
            <a:off x="0" y="0"/>
            <a:ext cx="846668" cy="5143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52315" y="0"/>
            <a:ext cx="8691685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Screen Shot 2015-06-25 at 3.43.43 P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712" y="4491968"/>
            <a:ext cx="1850571" cy="651532"/>
          </a:xfrm>
          <a:prstGeom prst="rect">
            <a:avLst/>
          </a:prstGeom>
        </p:spPr>
      </p:pic>
      <p:sp>
        <p:nvSpPr>
          <p:cNvPr id="15" name="TextBox 1"/>
          <p:cNvSpPr txBox="1"/>
          <p:nvPr userDrawn="1"/>
        </p:nvSpPr>
        <p:spPr>
          <a:xfrm>
            <a:off x="916676" y="4874721"/>
            <a:ext cx="19835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/>
            </a:pPr>
            <a:r>
              <a:rPr lang="en-US" sz="600" b="0" i="0" u="none" strike="noStrike" kern="1200" baseline="0" dirty="0">
                <a:solidFill>
                  <a:schemeClr val="bg1">
                    <a:lumMod val="75000"/>
                  </a:schemeClr>
                </a:solidFill>
                <a:latin typeface="Avenir 35 Light" pitchFamily="34" charset="0"/>
                <a:ea typeface="+mn-ea"/>
                <a:cs typeface="+mn-cs"/>
              </a:rPr>
              <a:t>© 2016 Omnitracs, LLC. All rights reserved.</a:t>
            </a:r>
            <a:endParaRPr lang="en-US" sz="600" dirty="0">
              <a:solidFill>
                <a:schemeClr val="bg1">
                  <a:lumMod val="75000"/>
                </a:schemeClr>
              </a:solidFill>
              <a:latin typeface="Avenir 35 Light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35000" y="4877461"/>
            <a:ext cx="2816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tabLst/>
              <a:defRPr sz="600" b="0" i="0" u="none" strike="noStrike" baseline="0">
                <a:solidFill>
                  <a:schemeClr val="bg1">
                    <a:lumMod val="75000"/>
                  </a:schemeClr>
                </a:solidFill>
                <a:latin typeface="Avenir 35 Light" pitchFamily="34" charset="0"/>
              </a:defRPr>
            </a:lvl1pPr>
          </a:lstStyle>
          <a:p>
            <a:pPr lvl="0"/>
            <a:fld id="{28596253-F350-42E7-9507-FE42E3430113}" type="slidenum">
              <a:rPr lang="en-US" smtClean="0"/>
              <a:pPr lvl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916676" y="4912566"/>
            <a:ext cx="0" cy="114457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 rot="19959145">
            <a:off x="228422" y="2032539"/>
            <a:ext cx="8330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85000"/>
                    <a:alpha val="37000"/>
                  </a:schemeClr>
                </a:solidFill>
              </a:rPr>
              <a:t>INTERNAL</a:t>
            </a:r>
            <a:r>
              <a:rPr lang="en-US" sz="5400" baseline="0" dirty="0">
                <a:solidFill>
                  <a:schemeClr val="bg1">
                    <a:lumMod val="85000"/>
                    <a:alpha val="37000"/>
                  </a:schemeClr>
                </a:solidFill>
              </a:rPr>
              <a:t> USE ONLY</a:t>
            </a:r>
            <a:endParaRPr lang="en-US" sz="5400" dirty="0">
              <a:solidFill>
                <a:schemeClr val="bg1">
                  <a:lumMod val="85000"/>
                  <a:alpha val="37000"/>
                </a:schemeClr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635000" y="1198179"/>
            <a:ext cx="8051800" cy="3205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chemeClr val="tx1"/>
                </a:solidFill>
                <a:latin typeface="+mn-lt"/>
              </a:defRPr>
            </a:lvl1pPr>
            <a:lvl2pPr>
              <a:buClr>
                <a:schemeClr val="accent1"/>
              </a:buClr>
              <a:defRPr baseline="0">
                <a:solidFill>
                  <a:schemeClr val="tx1"/>
                </a:solidFill>
                <a:latin typeface="+mn-lt"/>
              </a:defRPr>
            </a:lvl2pPr>
            <a:lvl3pPr marL="914400" indent="0">
              <a:buClr>
                <a:schemeClr val="accent1"/>
              </a:buClr>
              <a:buNone/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enter information about competitive threats, such as:</a:t>
            </a:r>
          </a:p>
          <a:p>
            <a:pPr lvl="1"/>
            <a:r>
              <a:rPr lang="en-US" dirty="0"/>
              <a:t>Competitor X offers what?</a:t>
            </a:r>
          </a:p>
          <a:p>
            <a:pPr lvl="1"/>
            <a:r>
              <a:rPr lang="en-US" dirty="0"/>
              <a:t>Competitor Y offers what?</a:t>
            </a:r>
          </a:p>
          <a:p>
            <a:pPr lvl="1"/>
            <a:r>
              <a:rPr lang="en-US" dirty="0"/>
              <a:t>Other technologies or workarounds in use that address this paint point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635000" y="800889"/>
            <a:ext cx="8051800" cy="315310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aseline="0">
                <a:solidFill>
                  <a:schemeClr val="accent2"/>
                </a:solidFill>
                <a:latin typeface="+mn-lt"/>
                <a:cs typeface="Avenir Medium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5000" y="205979"/>
            <a:ext cx="8051800" cy="594909"/>
          </a:xfrm>
          <a:prstGeom prst="rect">
            <a:avLst/>
          </a:prstGeom>
        </p:spPr>
        <p:txBody>
          <a:bodyPr/>
          <a:lstStyle>
            <a:lvl1pPr>
              <a:defRPr sz="3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Competitive Threats</a:t>
            </a:r>
          </a:p>
        </p:txBody>
      </p:sp>
    </p:spTree>
    <p:extLst>
      <p:ext uri="{BB962C8B-B14F-4D97-AF65-F5344CB8AC3E}">
        <p14:creationId xmlns:p14="http://schemas.microsoft.com/office/powerpoint/2010/main" val="3456997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+ Integ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8" t="6022" r="45008"/>
          <a:stretch/>
        </p:blipFill>
        <p:spPr>
          <a:xfrm>
            <a:off x="0" y="0"/>
            <a:ext cx="846668" cy="5143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52315" y="0"/>
            <a:ext cx="8691685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Screen Shot 2015-06-25 at 3.43.43 P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712" y="4491968"/>
            <a:ext cx="1850571" cy="651532"/>
          </a:xfrm>
          <a:prstGeom prst="rect">
            <a:avLst/>
          </a:prstGeom>
        </p:spPr>
      </p:pic>
      <p:sp>
        <p:nvSpPr>
          <p:cNvPr id="15" name="TextBox 1"/>
          <p:cNvSpPr txBox="1"/>
          <p:nvPr userDrawn="1"/>
        </p:nvSpPr>
        <p:spPr>
          <a:xfrm>
            <a:off x="916676" y="4874721"/>
            <a:ext cx="19835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/>
            </a:pPr>
            <a:r>
              <a:rPr lang="en-US" sz="600" b="0" i="0" u="none" strike="noStrike" kern="1200" baseline="0" dirty="0">
                <a:solidFill>
                  <a:schemeClr val="bg1">
                    <a:lumMod val="75000"/>
                  </a:schemeClr>
                </a:solidFill>
                <a:latin typeface="Avenir 35 Light" pitchFamily="34" charset="0"/>
                <a:ea typeface="+mn-ea"/>
                <a:cs typeface="+mn-cs"/>
              </a:rPr>
              <a:t>© 2016 Omnitracs, LLC. All rights reserved.</a:t>
            </a:r>
            <a:endParaRPr lang="en-US" sz="600" dirty="0">
              <a:solidFill>
                <a:schemeClr val="bg1">
                  <a:lumMod val="75000"/>
                </a:schemeClr>
              </a:solidFill>
              <a:latin typeface="Avenir 35 Light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35000" y="4877461"/>
            <a:ext cx="2816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tabLst/>
              <a:defRPr sz="600" b="0" i="0" u="none" strike="noStrike" baseline="0">
                <a:solidFill>
                  <a:schemeClr val="bg1">
                    <a:lumMod val="75000"/>
                  </a:schemeClr>
                </a:solidFill>
                <a:latin typeface="Avenir 35 Light" pitchFamily="34" charset="0"/>
              </a:defRPr>
            </a:lvl1pPr>
          </a:lstStyle>
          <a:p>
            <a:pPr lvl="0"/>
            <a:fld id="{28596253-F350-42E7-9507-FE42E3430113}" type="slidenum">
              <a:rPr lang="en-US" smtClean="0"/>
              <a:pPr lvl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916676" y="4912566"/>
            <a:ext cx="0" cy="114457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 rot="19959145">
            <a:off x="228422" y="2032539"/>
            <a:ext cx="8330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85000"/>
                    <a:alpha val="37000"/>
                  </a:schemeClr>
                </a:solidFill>
              </a:rPr>
              <a:t>INTERNAL</a:t>
            </a:r>
            <a:r>
              <a:rPr lang="en-US" sz="5400" baseline="0" dirty="0">
                <a:solidFill>
                  <a:schemeClr val="bg1">
                    <a:lumMod val="85000"/>
                    <a:alpha val="37000"/>
                  </a:schemeClr>
                </a:solidFill>
              </a:rPr>
              <a:t> USE ONLY</a:t>
            </a:r>
            <a:endParaRPr lang="en-US" sz="5400" dirty="0">
              <a:solidFill>
                <a:schemeClr val="bg1">
                  <a:lumMod val="85000"/>
                  <a:alpha val="37000"/>
                </a:schemeClr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635000" y="1198179"/>
            <a:ext cx="8051800" cy="3205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chemeClr val="tx1"/>
                </a:solidFill>
                <a:latin typeface="+mn-lt"/>
              </a:defRPr>
            </a:lvl1pPr>
            <a:lvl2pPr>
              <a:buClr>
                <a:schemeClr val="accent1"/>
              </a:buClr>
              <a:defRPr baseline="0">
                <a:solidFill>
                  <a:schemeClr val="tx1"/>
                </a:solidFill>
                <a:latin typeface="+mn-lt"/>
              </a:defRPr>
            </a:lvl2pPr>
            <a:lvl3pPr marL="914400" indent="0">
              <a:buClr>
                <a:schemeClr val="accent1"/>
              </a:buClr>
              <a:buNone/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describe what platforms or devices or requisite technology is involved, as well as what applications or integrations relate to the product.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635000" y="800889"/>
            <a:ext cx="8051800" cy="315310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aseline="0">
                <a:solidFill>
                  <a:schemeClr val="accent2"/>
                </a:solidFill>
                <a:latin typeface="+mn-lt"/>
                <a:cs typeface="Avenir Medium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5000" y="205979"/>
            <a:ext cx="8051800" cy="594909"/>
          </a:xfrm>
          <a:prstGeom prst="rect">
            <a:avLst/>
          </a:prstGeom>
        </p:spPr>
        <p:txBody>
          <a:bodyPr/>
          <a:lstStyle>
            <a:lvl1pPr>
              <a:defRPr sz="3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Devices/Integrations</a:t>
            </a:r>
          </a:p>
        </p:txBody>
      </p:sp>
    </p:spTree>
    <p:extLst>
      <p:ext uri="{BB962C8B-B14F-4D97-AF65-F5344CB8AC3E}">
        <p14:creationId xmlns:p14="http://schemas.microsoft.com/office/powerpoint/2010/main" val="353995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Launch Section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0" t="40778"/>
          <a:stretch/>
        </p:blipFill>
        <p:spPr>
          <a:xfrm>
            <a:off x="0" y="-1"/>
            <a:ext cx="9144000" cy="367241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4885" y="1746250"/>
            <a:ext cx="9148885" cy="33972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" name="Picture 9" descr="Screen Shot 2015-06-25 at 3.43.43 P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712" y="4491968"/>
            <a:ext cx="1850571" cy="65153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741232"/>
            <a:ext cx="7772400" cy="1125140"/>
          </a:xfrm>
        </p:spPr>
        <p:txBody>
          <a:bodyPr anchor="b">
            <a:noAutofit/>
          </a:bodyPr>
          <a:lstStyle>
            <a:lvl1pPr marL="0" indent="0">
              <a:buNone/>
              <a:defRPr sz="2000" baseline="0">
                <a:solidFill>
                  <a:schemeClr val="accent2"/>
                </a:solidFill>
                <a:latin typeface="+mn-lt"/>
                <a:cs typeface="Avenir Medium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LAUNCHING [DATE]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22312" y="2880660"/>
            <a:ext cx="7772401" cy="857250"/>
          </a:xfrm>
          <a:prstGeom prst="rect">
            <a:avLst/>
          </a:prstGeom>
        </p:spPr>
        <p:txBody>
          <a:bodyPr anchor="t"/>
          <a:lstStyle>
            <a:lvl1pPr>
              <a:defRPr sz="3000" b="1" baseline="0"/>
            </a:lvl1pPr>
          </a:lstStyle>
          <a:p>
            <a:r>
              <a:rPr lang="en-US" dirty="0"/>
              <a:t>CLICK TO EDIT PRODUCT NAME</a:t>
            </a:r>
          </a:p>
        </p:txBody>
      </p:sp>
      <p:sp>
        <p:nvSpPr>
          <p:cNvPr id="11" name="TextBox 1"/>
          <p:cNvSpPr txBox="1"/>
          <p:nvPr userDrawn="1"/>
        </p:nvSpPr>
        <p:spPr>
          <a:xfrm>
            <a:off x="916676" y="4874721"/>
            <a:ext cx="19835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/>
            </a:pPr>
            <a:r>
              <a:rPr lang="en-US" sz="600" b="0" i="0" u="none" strike="noStrike" kern="1200" baseline="0" dirty="0">
                <a:solidFill>
                  <a:schemeClr val="bg1">
                    <a:lumMod val="75000"/>
                  </a:schemeClr>
                </a:solidFill>
                <a:latin typeface="Avenir 35 Light" pitchFamily="34" charset="0"/>
                <a:ea typeface="+mn-ea"/>
                <a:cs typeface="+mn-cs"/>
              </a:rPr>
              <a:t>© 2016 Omnitracs, LLC. All rights reserved.</a:t>
            </a:r>
            <a:endParaRPr lang="en-US" sz="600" dirty="0">
              <a:solidFill>
                <a:schemeClr val="bg1">
                  <a:lumMod val="75000"/>
                </a:schemeClr>
              </a:solidFill>
              <a:latin typeface="Avenir 35 Light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5000" y="4877461"/>
            <a:ext cx="2816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tabLst/>
              <a:defRPr sz="600" b="0" i="0" u="none" strike="noStrike" baseline="0">
                <a:solidFill>
                  <a:schemeClr val="bg1">
                    <a:lumMod val="75000"/>
                  </a:schemeClr>
                </a:solidFill>
                <a:latin typeface="Avenir 35 Light" pitchFamily="34" charset="0"/>
              </a:defRPr>
            </a:lvl1pPr>
          </a:lstStyle>
          <a:p>
            <a:pPr lvl="0"/>
            <a:fld id="{28596253-F350-42E7-9507-FE42E3430113}" type="slidenum">
              <a:rPr lang="en-US" smtClean="0"/>
              <a:pPr lvl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916676" y="4912566"/>
            <a:ext cx="0" cy="114457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015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c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8" t="6022" r="45008"/>
          <a:stretch/>
        </p:blipFill>
        <p:spPr>
          <a:xfrm>
            <a:off x="0" y="0"/>
            <a:ext cx="846668" cy="5143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52315" y="0"/>
            <a:ext cx="8691685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Screen Shot 2015-06-25 at 3.43.43 P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712" y="4491968"/>
            <a:ext cx="1850571" cy="651532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635000" y="1198180"/>
            <a:ext cx="8051800" cy="85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chemeClr val="tx1"/>
                </a:solidFill>
                <a:latin typeface="+mn-lt"/>
              </a:defRPr>
            </a:lvl1pPr>
            <a:lvl2pPr>
              <a:buClr>
                <a:schemeClr val="accent1"/>
              </a:buClr>
              <a:defRPr baseline="0">
                <a:solidFill>
                  <a:schemeClr val="tx1"/>
                </a:solidFill>
                <a:latin typeface="+mn-lt"/>
              </a:defRPr>
            </a:lvl2pPr>
            <a:lvl3pPr marL="914400" indent="0">
              <a:buClr>
                <a:schemeClr val="accent1"/>
              </a:buClr>
              <a:buNone/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Insert Pricing Matrix:</a:t>
            </a:r>
          </a:p>
          <a:p>
            <a:pPr lvl="0"/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635000" y="800889"/>
            <a:ext cx="8051800" cy="315310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aseline="0">
                <a:solidFill>
                  <a:schemeClr val="accent2"/>
                </a:solidFill>
                <a:latin typeface="+mn-lt"/>
                <a:cs typeface="Avenir Medium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5000" y="205979"/>
            <a:ext cx="8051800" cy="594909"/>
          </a:xfrm>
          <a:prstGeom prst="rect">
            <a:avLst/>
          </a:prstGeom>
        </p:spPr>
        <p:txBody>
          <a:bodyPr/>
          <a:lstStyle>
            <a:lvl1pPr>
              <a:defRPr sz="3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Pricing</a:t>
            </a:r>
          </a:p>
        </p:txBody>
      </p:sp>
      <p:sp>
        <p:nvSpPr>
          <p:cNvPr id="15" name="TextBox 1"/>
          <p:cNvSpPr txBox="1"/>
          <p:nvPr userDrawn="1"/>
        </p:nvSpPr>
        <p:spPr>
          <a:xfrm>
            <a:off x="916676" y="4874721"/>
            <a:ext cx="19835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/>
            </a:pPr>
            <a:r>
              <a:rPr lang="en-US" sz="600" b="0" i="0" u="none" strike="noStrike" kern="1200" baseline="0" dirty="0">
                <a:solidFill>
                  <a:schemeClr val="bg1">
                    <a:lumMod val="75000"/>
                  </a:schemeClr>
                </a:solidFill>
                <a:latin typeface="Avenir 35 Light" pitchFamily="34" charset="0"/>
                <a:ea typeface="+mn-ea"/>
                <a:cs typeface="+mn-cs"/>
              </a:rPr>
              <a:t>© 2016 Omnitracs, LLC. All rights reserved.</a:t>
            </a:r>
            <a:endParaRPr lang="en-US" sz="600" dirty="0">
              <a:solidFill>
                <a:schemeClr val="bg1">
                  <a:lumMod val="75000"/>
                </a:schemeClr>
              </a:solidFill>
              <a:latin typeface="Avenir 35 Light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35000" y="4877461"/>
            <a:ext cx="2816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tabLst/>
              <a:defRPr sz="600" b="0" i="0" u="none" strike="noStrike" baseline="0">
                <a:solidFill>
                  <a:schemeClr val="bg1">
                    <a:lumMod val="75000"/>
                  </a:schemeClr>
                </a:solidFill>
                <a:latin typeface="Avenir 35 Light" pitchFamily="34" charset="0"/>
              </a:defRPr>
            </a:lvl1pPr>
          </a:lstStyle>
          <a:p>
            <a:pPr lvl="0"/>
            <a:fld id="{28596253-F350-42E7-9507-FE42E3430113}" type="slidenum">
              <a:rPr lang="en-US" smtClean="0"/>
              <a:pPr lvl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916676" y="4912566"/>
            <a:ext cx="0" cy="114457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14813049"/>
              </p:ext>
            </p:extLst>
          </p:nvPr>
        </p:nvGraphicFramePr>
        <p:xfrm>
          <a:off x="635000" y="2084344"/>
          <a:ext cx="8051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2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2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29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29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 userDrawn="1"/>
        </p:nvSpPr>
        <p:spPr>
          <a:xfrm rot="19959145">
            <a:off x="228422" y="2032539"/>
            <a:ext cx="8330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85000"/>
                    <a:alpha val="37000"/>
                  </a:schemeClr>
                </a:solidFill>
              </a:rPr>
              <a:t>INTERNAL</a:t>
            </a:r>
            <a:r>
              <a:rPr lang="en-US" sz="5400" baseline="0" dirty="0">
                <a:solidFill>
                  <a:schemeClr val="bg1">
                    <a:lumMod val="85000"/>
                    <a:alpha val="37000"/>
                  </a:schemeClr>
                </a:solidFill>
              </a:rPr>
              <a:t> USE ONLY</a:t>
            </a:r>
            <a:endParaRPr lang="en-US" sz="5400" dirty="0">
              <a:solidFill>
                <a:schemeClr val="bg1">
                  <a:lumMod val="85000"/>
                  <a:alpha val="37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47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unch Specifics + Promo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8" t="6022" r="45008"/>
          <a:stretch/>
        </p:blipFill>
        <p:spPr>
          <a:xfrm>
            <a:off x="0" y="0"/>
            <a:ext cx="846668" cy="5143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52315" y="0"/>
            <a:ext cx="8691685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Screen Shot 2015-06-25 at 3.43.43 P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712" y="4491968"/>
            <a:ext cx="1850571" cy="651532"/>
          </a:xfrm>
          <a:prstGeom prst="rect">
            <a:avLst/>
          </a:prstGeom>
        </p:spPr>
      </p:pic>
      <p:sp>
        <p:nvSpPr>
          <p:cNvPr id="15" name="TextBox 1"/>
          <p:cNvSpPr txBox="1"/>
          <p:nvPr userDrawn="1"/>
        </p:nvSpPr>
        <p:spPr>
          <a:xfrm>
            <a:off x="916676" y="4874721"/>
            <a:ext cx="19835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/>
            </a:pPr>
            <a:r>
              <a:rPr lang="en-US" sz="600" b="0" i="0" u="none" strike="noStrike" kern="1200" baseline="0" dirty="0">
                <a:solidFill>
                  <a:schemeClr val="bg1">
                    <a:lumMod val="75000"/>
                  </a:schemeClr>
                </a:solidFill>
                <a:latin typeface="Avenir 35 Light" pitchFamily="34" charset="0"/>
                <a:ea typeface="+mn-ea"/>
                <a:cs typeface="+mn-cs"/>
              </a:rPr>
              <a:t>© 2016 Omnitracs, LLC. All rights reserved.</a:t>
            </a:r>
            <a:endParaRPr lang="en-US" sz="600" dirty="0">
              <a:solidFill>
                <a:schemeClr val="bg1">
                  <a:lumMod val="75000"/>
                </a:schemeClr>
              </a:solidFill>
              <a:latin typeface="Avenir 35 Light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35000" y="4877461"/>
            <a:ext cx="2816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tabLst/>
              <a:defRPr sz="600" b="0" i="0" u="none" strike="noStrike" baseline="0">
                <a:solidFill>
                  <a:schemeClr val="bg1">
                    <a:lumMod val="75000"/>
                  </a:schemeClr>
                </a:solidFill>
                <a:latin typeface="Avenir 35 Light" pitchFamily="34" charset="0"/>
              </a:defRPr>
            </a:lvl1pPr>
          </a:lstStyle>
          <a:p>
            <a:pPr lvl="0"/>
            <a:fld id="{28596253-F350-42E7-9507-FE42E3430113}" type="slidenum">
              <a:rPr lang="en-US" smtClean="0"/>
              <a:pPr lvl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916676" y="4912566"/>
            <a:ext cx="0" cy="114457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 rot="19959145">
            <a:off x="228422" y="2032539"/>
            <a:ext cx="8330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85000"/>
                    <a:alpha val="37000"/>
                  </a:schemeClr>
                </a:solidFill>
              </a:rPr>
              <a:t>INTERNAL</a:t>
            </a:r>
            <a:r>
              <a:rPr lang="en-US" sz="5400" baseline="0" dirty="0">
                <a:solidFill>
                  <a:schemeClr val="bg1">
                    <a:lumMod val="85000"/>
                    <a:alpha val="37000"/>
                  </a:schemeClr>
                </a:solidFill>
              </a:rPr>
              <a:t> USE ONLY</a:t>
            </a:r>
            <a:endParaRPr lang="en-US" sz="5400" dirty="0">
              <a:solidFill>
                <a:schemeClr val="bg1">
                  <a:lumMod val="85000"/>
                  <a:alpha val="37000"/>
                </a:schemeClr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635000" y="1198179"/>
            <a:ext cx="8051800" cy="3205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chemeClr val="tx1"/>
                </a:solidFill>
                <a:latin typeface="+mn-lt"/>
              </a:defRPr>
            </a:lvl1pPr>
            <a:lvl2pPr>
              <a:buClr>
                <a:schemeClr val="accent1"/>
              </a:buClr>
              <a:defRPr baseline="0">
                <a:solidFill>
                  <a:schemeClr val="tx1"/>
                </a:solidFill>
                <a:latin typeface="+mn-lt"/>
              </a:defRPr>
            </a:lvl2pPr>
            <a:lvl3pPr marL="914400" indent="0">
              <a:buClr>
                <a:schemeClr val="accent1"/>
              </a:buClr>
              <a:buNone/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describe any specifics relating to product launch [timing, coordination] and promotion [press conferences, press releases, email campaigns].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635000" y="800889"/>
            <a:ext cx="8051800" cy="315310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aseline="0">
                <a:solidFill>
                  <a:schemeClr val="accent2"/>
                </a:solidFill>
                <a:latin typeface="+mn-lt"/>
                <a:cs typeface="Avenir Medium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5000" y="205979"/>
            <a:ext cx="8051800" cy="594909"/>
          </a:xfrm>
          <a:prstGeom prst="rect">
            <a:avLst/>
          </a:prstGeom>
        </p:spPr>
        <p:txBody>
          <a:bodyPr/>
          <a:lstStyle>
            <a:lvl1pPr>
              <a:defRPr sz="3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Launch Specifics + Promotion</a:t>
            </a:r>
          </a:p>
        </p:txBody>
      </p:sp>
    </p:spTree>
    <p:extLst>
      <p:ext uri="{BB962C8B-B14F-4D97-AF65-F5344CB8AC3E}">
        <p14:creationId xmlns:p14="http://schemas.microsoft.com/office/powerpoint/2010/main" val="70480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6" t="2984" r="29043" b="3039"/>
          <a:stretch/>
        </p:blipFill>
        <p:spPr>
          <a:xfrm>
            <a:off x="-1" y="1"/>
            <a:ext cx="4423835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838984" y="1"/>
            <a:ext cx="5305017" cy="5143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Screen Shot 2015-06-25 at 3.43.43 P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712" y="4491968"/>
            <a:ext cx="1850571" cy="6515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00500" y="1994958"/>
            <a:ext cx="4686300" cy="857250"/>
          </a:xfrm>
          <a:prstGeom prst="rect">
            <a:avLst/>
          </a:prstGeom>
        </p:spPr>
        <p:txBody>
          <a:bodyPr/>
          <a:lstStyle>
            <a:lvl1pPr>
              <a:defRPr sz="3000" b="1" cap="all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"/>
          <p:cNvSpPr txBox="1"/>
          <p:nvPr userDrawn="1"/>
        </p:nvSpPr>
        <p:spPr>
          <a:xfrm>
            <a:off x="4282176" y="4867677"/>
            <a:ext cx="19835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/>
            </a:pPr>
            <a:r>
              <a:rPr lang="en-US" sz="600" b="0" i="0" u="none" strike="noStrike" kern="1200" baseline="0" dirty="0">
                <a:solidFill>
                  <a:schemeClr val="bg1">
                    <a:lumMod val="75000"/>
                  </a:schemeClr>
                </a:solidFill>
                <a:latin typeface="Avenir 35 Light" pitchFamily="34" charset="0"/>
                <a:ea typeface="+mn-ea"/>
                <a:cs typeface="+mn-cs"/>
              </a:rPr>
              <a:t>© 2016 Omnitracs, LLC. All rights reserved.</a:t>
            </a:r>
            <a:endParaRPr lang="en-US" sz="600" dirty="0">
              <a:solidFill>
                <a:schemeClr val="bg1">
                  <a:lumMod val="75000"/>
                </a:schemeClr>
              </a:solidFill>
              <a:latin typeface="Avenir 35 Light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000500" y="4870417"/>
            <a:ext cx="2816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tabLst/>
              <a:defRPr sz="600" b="0" i="0" u="none" strike="noStrike" baseline="0">
                <a:solidFill>
                  <a:schemeClr val="bg1">
                    <a:lumMod val="75000"/>
                  </a:schemeClr>
                </a:solidFill>
                <a:latin typeface="Avenir 35 Light" pitchFamily="34" charset="0"/>
              </a:defRPr>
            </a:lvl1pPr>
          </a:lstStyle>
          <a:p>
            <a:pPr lvl="0"/>
            <a:fld id="{28596253-F350-42E7-9507-FE42E3430113}" type="slidenum">
              <a:rPr lang="en-US" smtClean="0"/>
              <a:pPr lvl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282176" y="4905522"/>
            <a:ext cx="0" cy="114457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97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_Name_full_screen_photo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9144000" cy="5204228"/>
            <a:chOff x="0" y="0"/>
            <a:chExt cx="9144000" cy="5204228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9144000" cy="5204228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1982070" y="2001949"/>
              <a:ext cx="51798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After you insert/drag-drop a photograph into this slide</a:t>
              </a:r>
              <a:r>
                <a:rPr lang="en-US" baseline="0" dirty="0">
                  <a:solidFill>
                    <a:schemeClr val="bg1">
                      <a:lumMod val="75000"/>
                    </a:schemeClr>
                  </a:solidFill>
                </a:rPr>
                <a:t> hit ‘send to back’. Photographs should span the entire width of this slide. Choose high resolution photographs to avoid pixelation.</a:t>
              </a:r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12" name="Text Placeholder 21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0" y="596023"/>
            <a:ext cx="9144000" cy="315310"/>
          </a:xfrm>
          <a:solidFill>
            <a:schemeClr val="bg1"/>
          </a:solidFill>
        </p:spPr>
        <p:txBody>
          <a:bodyPr lIns="91440" tIns="45720" rIns="91440" bIns="45720" anchor="ctr">
            <a:noAutofit/>
          </a:bodyPr>
          <a:lstStyle>
            <a:lvl1pPr marL="0" indent="0" algn="l">
              <a:buNone/>
              <a:defRPr sz="2000" baseline="0">
                <a:solidFill>
                  <a:schemeClr val="accent2"/>
                </a:solidFill>
                <a:latin typeface="+mn-lt"/>
                <a:cs typeface="Avenir Medium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subheadline</a:t>
            </a:r>
            <a:r>
              <a:rPr lang="en-US" dirty="0"/>
              <a:t>. </a:t>
            </a:r>
            <a:r>
              <a:rPr lang="en-US" dirty="0" err="1"/>
              <a:t>Avenir</a:t>
            </a:r>
            <a:r>
              <a:rPr lang="en-US" dirty="0"/>
              <a:t> Medium, 20pt</a:t>
            </a:r>
          </a:p>
        </p:txBody>
      </p:sp>
      <p:sp>
        <p:nvSpPr>
          <p:cNvPr id="3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0" y="0"/>
            <a:ext cx="9144000" cy="594909"/>
          </a:xfrm>
          <a:prstGeom prst="rect">
            <a:avLst/>
          </a:prstGeom>
          <a:solidFill>
            <a:schemeClr val="bg1"/>
          </a:solidFill>
        </p:spPr>
        <p:txBody>
          <a:bodyPr lIns="91440" tIns="45720" rIns="91440" bIns="45720">
            <a:noAutofit/>
          </a:bodyPr>
          <a:lstStyle>
            <a:lvl1pPr>
              <a:defRPr sz="3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Product Name, Description, Purpose</a:t>
            </a:r>
          </a:p>
        </p:txBody>
      </p:sp>
      <p:sp>
        <p:nvSpPr>
          <p:cNvPr id="19" name="Content Placeholder 1"/>
          <p:cNvSpPr>
            <a:spLocks noGrp="1"/>
          </p:cNvSpPr>
          <p:nvPr userDrawn="1">
            <p:ph idx="1" hasCustomPrompt="1"/>
          </p:nvPr>
        </p:nvSpPr>
        <p:spPr>
          <a:xfrm>
            <a:off x="0" y="4180057"/>
            <a:ext cx="9144000" cy="1024171"/>
          </a:xfrm>
          <a:solidFill>
            <a:schemeClr val="bg1"/>
          </a:solidFill>
        </p:spPr>
        <p:txBody>
          <a:bodyPr wrap="square" anchor="ctr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991D"/>
              </a:buClr>
              <a:buSzTx/>
              <a:buFont typeface="Arial"/>
              <a:buNone/>
              <a:tabLst/>
              <a:defRPr sz="2000" b="0" i="0" baseline="0">
                <a:latin typeface="+mn-lt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/>
              <a:t>Click to edit the Product’s name, description and purpose here</a:t>
            </a:r>
            <a:r>
              <a:rPr lang="en-US" sz="2000" dirty="0"/>
              <a:t>. Keep to three lines of text. </a:t>
            </a:r>
            <a:r>
              <a:rPr lang="en-US" sz="2000" dirty="0" err="1"/>
              <a:t>Avenir</a:t>
            </a:r>
            <a:r>
              <a:rPr lang="en-US" sz="2000" dirty="0"/>
              <a:t> Medium 20pt.</a:t>
            </a:r>
          </a:p>
          <a:p>
            <a:r>
              <a:rPr lang="en-US" sz="2000" dirty="0"/>
              <a:t>If you have more than three lines of text, you need to pare down further.</a:t>
            </a:r>
          </a:p>
        </p:txBody>
      </p:sp>
    </p:spTree>
    <p:extLst>
      <p:ext uri="{BB962C8B-B14F-4D97-AF65-F5344CB8AC3E}">
        <p14:creationId xmlns:p14="http://schemas.microsoft.com/office/powerpoint/2010/main" val="66839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blem_Statement_full_screen_photo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9144000" cy="5204228"/>
            <a:chOff x="0" y="0"/>
            <a:chExt cx="9144000" cy="5204228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9144000" cy="5204228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1982070" y="2001949"/>
              <a:ext cx="51798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After you insert/drag-drop a photograph into this slide</a:t>
              </a:r>
              <a:r>
                <a:rPr lang="en-US" baseline="0" dirty="0">
                  <a:solidFill>
                    <a:schemeClr val="bg1">
                      <a:lumMod val="75000"/>
                    </a:schemeClr>
                  </a:solidFill>
                </a:rPr>
                <a:t> hit ‘send to back’. Photographs should span the entire width of this slide. Choose high resolution photographs to avoid pixelation.</a:t>
              </a:r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12" name="Text Placeholder 21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0" y="596023"/>
            <a:ext cx="9144000" cy="315310"/>
          </a:xfrm>
          <a:solidFill>
            <a:schemeClr val="bg1"/>
          </a:solidFill>
        </p:spPr>
        <p:txBody>
          <a:bodyPr lIns="91440" tIns="45720" rIns="91440" bIns="45720" anchor="ctr">
            <a:noAutofit/>
          </a:bodyPr>
          <a:lstStyle>
            <a:lvl1pPr marL="0" indent="0" algn="l">
              <a:buNone/>
              <a:defRPr sz="2000" baseline="0">
                <a:solidFill>
                  <a:schemeClr val="accent2"/>
                </a:solidFill>
                <a:latin typeface="+mn-lt"/>
                <a:cs typeface="Avenir Medium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subheadline</a:t>
            </a:r>
            <a:r>
              <a:rPr lang="en-US" dirty="0"/>
              <a:t>. </a:t>
            </a:r>
            <a:r>
              <a:rPr lang="en-US" dirty="0" err="1"/>
              <a:t>Avenir</a:t>
            </a:r>
            <a:r>
              <a:rPr lang="en-US" dirty="0"/>
              <a:t> Medium, 20pt</a:t>
            </a:r>
          </a:p>
        </p:txBody>
      </p:sp>
      <p:sp>
        <p:nvSpPr>
          <p:cNvPr id="3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0" y="0"/>
            <a:ext cx="9144000" cy="594909"/>
          </a:xfrm>
          <a:prstGeom prst="rect">
            <a:avLst/>
          </a:prstGeom>
          <a:solidFill>
            <a:schemeClr val="bg1"/>
          </a:solidFill>
        </p:spPr>
        <p:txBody>
          <a:bodyPr lIns="91440" tIns="45720" rIns="91440" bIns="45720">
            <a:noAutofit/>
          </a:bodyPr>
          <a:lstStyle>
            <a:lvl1pPr>
              <a:defRPr sz="3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Problem Statement</a:t>
            </a:r>
          </a:p>
        </p:txBody>
      </p:sp>
      <p:sp>
        <p:nvSpPr>
          <p:cNvPr id="19" name="Content Placeholder 1"/>
          <p:cNvSpPr>
            <a:spLocks noGrp="1"/>
          </p:cNvSpPr>
          <p:nvPr userDrawn="1">
            <p:ph idx="1" hasCustomPrompt="1"/>
          </p:nvPr>
        </p:nvSpPr>
        <p:spPr>
          <a:xfrm>
            <a:off x="0" y="4180057"/>
            <a:ext cx="9144000" cy="1024171"/>
          </a:xfrm>
          <a:solidFill>
            <a:schemeClr val="bg1"/>
          </a:solidFill>
        </p:spPr>
        <p:txBody>
          <a:bodyPr wrap="square" anchor="ctr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991D"/>
              </a:buClr>
              <a:buSzTx/>
              <a:buFont typeface="Arial"/>
              <a:buNone/>
              <a:tabLst/>
              <a:defRPr sz="2000" b="0" i="0" baseline="0">
                <a:latin typeface="+mn-lt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/>
              <a:t>Click to set up the Problem Statement here</a:t>
            </a:r>
            <a:r>
              <a:rPr lang="en-US" sz="2000" dirty="0"/>
              <a:t>. Keep to three lines of text. </a:t>
            </a:r>
            <a:r>
              <a:rPr lang="en-US" sz="2000" dirty="0" err="1"/>
              <a:t>Avenir</a:t>
            </a:r>
            <a:r>
              <a:rPr lang="en-US" sz="2000" dirty="0"/>
              <a:t> Medium 20pt.</a:t>
            </a:r>
          </a:p>
          <a:p>
            <a:r>
              <a:rPr lang="en-US" sz="2000" dirty="0"/>
              <a:t>If you have more than three lines of text, you need to pare down further.</a:t>
            </a:r>
          </a:p>
        </p:txBody>
      </p:sp>
    </p:spTree>
    <p:extLst>
      <p:ext uri="{BB962C8B-B14F-4D97-AF65-F5344CB8AC3E}">
        <p14:creationId xmlns:p14="http://schemas.microsoft.com/office/powerpoint/2010/main" val="111738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nique_Selling_Point_full_screen_photo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9144000" cy="5204228"/>
            <a:chOff x="0" y="0"/>
            <a:chExt cx="9144000" cy="5204228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9144000" cy="5204228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1982070" y="2001949"/>
              <a:ext cx="51798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After you insert/drag-drop a photograph into this slide</a:t>
              </a:r>
              <a:r>
                <a:rPr lang="en-US" baseline="0" dirty="0">
                  <a:solidFill>
                    <a:schemeClr val="bg1">
                      <a:lumMod val="75000"/>
                    </a:schemeClr>
                  </a:solidFill>
                </a:rPr>
                <a:t> hit ‘send to back’. Photographs should span the entire width of this slide. Choose high resolution photographs to avoid pixelation.</a:t>
              </a:r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12" name="Text Placeholder 21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0" y="596023"/>
            <a:ext cx="9144000" cy="315310"/>
          </a:xfrm>
          <a:solidFill>
            <a:schemeClr val="bg1"/>
          </a:solidFill>
        </p:spPr>
        <p:txBody>
          <a:bodyPr lIns="91440" tIns="45720" rIns="91440" bIns="45720" anchor="ctr">
            <a:noAutofit/>
          </a:bodyPr>
          <a:lstStyle>
            <a:lvl1pPr marL="0" indent="0" algn="l">
              <a:buNone/>
              <a:defRPr sz="2000" baseline="0">
                <a:solidFill>
                  <a:schemeClr val="accent2"/>
                </a:solidFill>
                <a:latin typeface="+mn-lt"/>
                <a:cs typeface="Avenir Medium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subheadline</a:t>
            </a:r>
            <a:r>
              <a:rPr lang="en-US" dirty="0"/>
              <a:t>. </a:t>
            </a:r>
            <a:r>
              <a:rPr lang="en-US" dirty="0" err="1"/>
              <a:t>Avenir</a:t>
            </a:r>
            <a:r>
              <a:rPr lang="en-US" dirty="0"/>
              <a:t> Medium, 20pt</a:t>
            </a:r>
          </a:p>
        </p:txBody>
      </p:sp>
      <p:sp>
        <p:nvSpPr>
          <p:cNvPr id="3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0" y="0"/>
            <a:ext cx="9144000" cy="594909"/>
          </a:xfrm>
          <a:prstGeom prst="rect">
            <a:avLst/>
          </a:prstGeom>
          <a:solidFill>
            <a:schemeClr val="bg1"/>
          </a:solidFill>
        </p:spPr>
        <p:txBody>
          <a:bodyPr lIns="91440" tIns="45720" rIns="91440" bIns="45720">
            <a:noAutofit/>
          </a:bodyPr>
          <a:lstStyle>
            <a:lvl1pPr>
              <a:defRPr sz="3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Unique Selling Point</a:t>
            </a:r>
          </a:p>
        </p:txBody>
      </p:sp>
      <p:sp>
        <p:nvSpPr>
          <p:cNvPr id="19" name="Content Placeholder 1"/>
          <p:cNvSpPr>
            <a:spLocks noGrp="1"/>
          </p:cNvSpPr>
          <p:nvPr userDrawn="1">
            <p:ph idx="1" hasCustomPrompt="1"/>
          </p:nvPr>
        </p:nvSpPr>
        <p:spPr>
          <a:xfrm>
            <a:off x="0" y="4180057"/>
            <a:ext cx="9144000" cy="1024171"/>
          </a:xfrm>
          <a:solidFill>
            <a:schemeClr val="bg1"/>
          </a:solidFill>
        </p:spPr>
        <p:txBody>
          <a:bodyPr wrap="square" anchor="ctr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991D"/>
              </a:buClr>
              <a:buSzTx/>
              <a:buFont typeface="Arial"/>
              <a:buNone/>
              <a:tabLst/>
              <a:defRPr sz="2000" b="0" i="0" baseline="0">
                <a:latin typeface="+mn-lt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/>
              <a:t>Click to set up the Problem Statement here. These are elements that distinguish the product from current solutions on the market today</a:t>
            </a:r>
            <a:r>
              <a:rPr lang="en-US" sz="2000" dirty="0"/>
              <a:t>. If you have more than three lines of text, you need to pare down further.</a:t>
            </a:r>
          </a:p>
        </p:txBody>
      </p:sp>
    </p:spTree>
    <p:extLst>
      <p:ext uri="{BB962C8B-B14F-4D97-AF65-F5344CB8AC3E}">
        <p14:creationId xmlns:p14="http://schemas.microsoft.com/office/powerpoint/2010/main" val="479616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w_it_Works_full_screen_photo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9144000" cy="5204228"/>
            <a:chOff x="0" y="0"/>
            <a:chExt cx="9144000" cy="5204228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9144000" cy="5204228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1982070" y="2001949"/>
              <a:ext cx="51798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After you insert/drag-drop a photograph into this slide</a:t>
              </a:r>
              <a:r>
                <a:rPr lang="en-US" baseline="0" dirty="0">
                  <a:solidFill>
                    <a:schemeClr val="bg1">
                      <a:lumMod val="75000"/>
                    </a:schemeClr>
                  </a:solidFill>
                </a:rPr>
                <a:t> hit ‘send to back’. Photographs should span the entire width of this slide. Choose high resolution photographs to avoid pixelation.</a:t>
              </a:r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12" name="Text Placeholder 21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0" y="596023"/>
            <a:ext cx="9144000" cy="315310"/>
          </a:xfrm>
          <a:solidFill>
            <a:schemeClr val="bg1"/>
          </a:solidFill>
        </p:spPr>
        <p:txBody>
          <a:bodyPr lIns="91440" tIns="45720" rIns="91440" bIns="45720" anchor="ctr">
            <a:noAutofit/>
          </a:bodyPr>
          <a:lstStyle>
            <a:lvl1pPr marL="0" indent="0" algn="l">
              <a:buNone/>
              <a:defRPr sz="2000" baseline="0">
                <a:solidFill>
                  <a:schemeClr val="accent2"/>
                </a:solidFill>
                <a:latin typeface="+mn-lt"/>
                <a:cs typeface="Avenir Medium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subheadline</a:t>
            </a:r>
            <a:r>
              <a:rPr lang="en-US" dirty="0"/>
              <a:t>. </a:t>
            </a:r>
            <a:r>
              <a:rPr lang="en-US" dirty="0" err="1"/>
              <a:t>Avenir</a:t>
            </a:r>
            <a:r>
              <a:rPr lang="en-US" dirty="0"/>
              <a:t> Medium, 20pt</a:t>
            </a:r>
          </a:p>
        </p:txBody>
      </p:sp>
      <p:sp>
        <p:nvSpPr>
          <p:cNvPr id="3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0" y="0"/>
            <a:ext cx="9144000" cy="594909"/>
          </a:xfrm>
          <a:prstGeom prst="rect">
            <a:avLst/>
          </a:prstGeom>
          <a:solidFill>
            <a:schemeClr val="bg1"/>
          </a:solidFill>
        </p:spPr>
        <p:txBody>
          <a:bodyPr lIns="91440" tIns="45720" rIns="91440" bIns="45720">
            <a:noAutofit/>
          </a:bodyPr>
          <a:lstStyle>
            <a:lvl1pPr>
              <a:defRPr sz="3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How it Works</a:t>
            </a:r>
          </a:p>
        </p:txBody>
      </p:sp>
      <p:sp>
        <p:nvSpPr>
          <p:cNvPr id="19" name="Content Placeholder 1"/>
          <p:cNvSpPr>
            <a:spLocks noGrp="1"/>
          </p:cNvSpPr>
          <p:nvPr userDrawn="1">
            <p:ph idx="1" hasCustomPrompt="1"/>
          </p:nvPr>
        </p:nvSpPr>
        <p:spPr>
          <a:xfrm>
            <a:off x="0" y="4180057"/>
            <a:ext cx="9144000" cy="1024171"/>
          </a:xfrm>
          <a:solidFill>
            <a:schemeClr val="bg1"/>
          </a:solidFill>
        </p:spPr>
        <p:txBody>
          <a:bodyPr wrap="square" anchor="ctr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991D"/>
              </a:buClr>
              <a:buSzTx/>
              <a:buFont typeface="Arial"/>
              <a:buNone/>
              <a:tabLst/>
              <a:defRPr sz="2000" b="0" i="0" baseline="0">
                <a:latin typeface="+mn-lt"/>
                <a:ea typeface="Avenir Medium" charset="0"/>
                <a:cs typeface="Avenir Medium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991D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Click to describe how the product works, such as information about product innovation, platform, device, technology, workflow, etc. </a:t>
            </a:r>
            <a:r>
              <a:rPr lang="en-US" sz="2000" dirty="0"/>
              <a:t>If you have more than three lines of text, you need to pare down further.</a:t>
            </a:r>
          </a:p>
        </p:txBody>
      </p:sp>
    </p:spTree>
    <p:extLst>
      <p:ext uri="{BB962C8B-B14F-4D97-AF65-F5344CB8AC3E}">
        <p14:creationId xmlns:p14="http://schemas.microsoft.com/office/powerpoint/2010/main" val="2104338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Name, Description, Purp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8" t="6022" r="45008"/>
          <a:stretch/>
        </p:blipFill>
        <p:spPr>
          <a:xfrm>
            <a:off x="0" y="0"/>
            <a:ext cx="846668" cy="5143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52315" y="0"/>
            <a:ext cx="8691685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Screen Shot 2015-06-25 at 3.43.43 P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712" y="4491968"/>
            <a:ext cx="1850571" cy="651532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635000" y="1198179"/>
            <a:ext cx="8051800" cy="3205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chemeClr val="tx1"/>
                </a:solidFill>
                <a:latin typeface="+mn-lt"/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the Product’s name, description and purpose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635000" y="800889"/>
            <a:ext cx="8051800" cy="315310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aseline="0">
                <a:solidFill>
                  <a:schemeClr val="accent2"/>
                </a:solidFill>
                <a:latin typeface="+mn-lt"/>
                <a:cs typeface="Avenir Medium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5000" y="205979"/>
            <a:ext cx="8051800" cy="594909"/>
          </a:xfrm>
          <a:prstGeom prst="rect">
            <a:avLst/>
          </a:prstGeom>
        </p:spPr>
        <p:txBody>
          <a:bodyPr/>
          <a:lstStyle>
            <a:lvl1pPr>
              <a:defRPr sz="3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Product Name, Description, Purpose</a:t>
            </a:r>
          </a:p>
        </p:txBody>
      </p:sp>
      <p:sp>
        <p:nvSpPr>
          <p:cNvPr id="15" name="TextBox 1"/>
          <p:cNvSpPr txBox="1"/>
          <p:nvPr userDrawn="1"/>
        </p:nvSpPr>
        <p:spPr>
          <a:xfrm>
            <a:off x="916676" y="4874721"/>
            <a:ext cx="19835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/>
            </a:pPr>
            <a:r>
              <a:rPr lang="en-US" sz="600" b="0" i="0" u="none" strike="noStrike" kern="1200" baseline="0" dirty="0">
                <a:solidFill>
                  <a:schemeClr val="bg1">
                    <a:lumMod val="75000"/>
                  </a:schemeClr>
                </a:solidFill>
                <a:latin typeface="Avenir 35 Light" pitchFamily="34" charset="0"/>
                <a:ea typeface="+mn-ea"/>
                <a:cs typeface="+mn-cs"/>
              </a:rPr>
              <a:t>© 2016 Omnitracs, LLC. All rights reserved.</a:t>
            </a:r>
            <a:endParaRPr lang="en-US" sz="600" dirty="0">
              <a:solidFill>
                <a:schemeClr val="bg1">
                  <a:lumMod val="75000"/>
                </a:schemeClr>
              </a:solidFill>
              <a:latin typeface="Avenir 35 Light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35000" y="4877461"/>
            <a:ext cx="2816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tabLst/>
              <a:defRPr sz="600" b="0" i="0" u="none" strike="noStrike" baseline="0">
                <a:solidFill>
                  <a:schemeClr val="bg1">
                    <a:lumMod val="75000"/>
                  </a:schemeClr>
                </a:solidFill>
                <a:latin typeface="Avenir 35 Light" pitchFamily="34" charset="0"/>
              </a:defRPr>
            </a:lvl1pPr>
          </a:lstStyle>
          <a:p>
            <a:pPr lvl="0"/>
            <a:fld id="{28596253-F350-42E7-9507-FE42E3430113}" type="slidenum">
              <a:rPr lang="en-US" smtClean="0"/>
              <a:pPr lvl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916676" y="4912566"/>
            <a:ext cx="0" cy="114457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34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8" t="6022" r="45008"/>
          <a:stretch/>
        </p:blipFill>
        <p:spPr>
          <a:xfrm>
            <a:off x="0" y="0"/>
            <a:ext cx="846668" cy="5143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52315" y="0"/>
            <a:ext cx="8691685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Screen Shot 2015-06-25 at 3.43.43 P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712" y="4491968"/>
            <a:ext cx="1850571" cy="651532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635000" y="1198179"/>
            <a:ext cx="8051800" cy="3205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chemeClr val="tx1"/>
                </a:solidFill>
                <a:latin typeface="+mn-lt"/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set up the Problem Statement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635000" y="800889"/>
            <a:ext cx="8051800" cy="315310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aseline="0">
                <a:solidFill>
                  <a:schemeClr val="accent2"/>
                </a:solidFill>
                <a:latin typeface="+mn-lt"/>
                <a:cs typeface="Avenir Medium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5000" y="205979"/>
            <a:ext cx="8051800" cy="594909"/>
          </a:xfrm>
          <a:prstGeom prst="rect">
            <a:avLst/>
          </a:prstGeom>
        </p:spPr>
        <p:txBody>
          <a:bodyPr/>
          <a:lstStyle>
            <a:lvl1pPr>
              <a:defRPr sz="3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Problem Statement</a:t>
            </a:r>
          </a:p>
        </p:txBody>
      </p:sp>
      <p:sp>
        <p:nvSpPr>
          <p:cNvPr id="15" name="TextBox 1"/>
          <p:cNvSpPr txBox="1"/>
          <p:nvPr userDrawn="1"/>
        </p:nvSpPr>
        <p:spPr>
          <a:xfrm>
            <a:off x="916676" y="4874721"/>
            <a:ext cx="19835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/>
            </a:pPr>
            <a:r>
              <a:rPr lang="en-US" sz="600" b="0" i="0" u="none" strike="noStrike" kern="1200" baseline="0" dirty="0">
                <a:solidFill>
                  <a:schemeClr val="bg1">
                    <a:lumMod val="75000"/>
                  </a:schemeClr>
                </a:solidFill>
                <a:latin typeface="Avenir 35 Light" pitchFamily="34" charset="0"/>
                <a:ea typeface="+mn-ea"/>
                <a:cs typeface="+mn-cs"/>
              </a:rPr>
              <a:t>© 2016 Omnitracs, LLC. All rights reserved.</a:t>
            </a:r>
            <a:endParaRPr lang="en-US" sz="600" dirty="0">
              <a:solidFill>
                <a:schemeClr val="bg1">
                  <a:lumMod val="75000"/>
                </a:schemeClr>
              </a:solidFill>
              <a:latin typeface="Avenir 35 Light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35000" y="4877461"/>
            <a:ext cx="2816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tabLst/>
              <a:defRPr sz="600" b="0" i="0" u="none" strike="noStrike" baseline="0">
                <a:solidFill>
                  <a:schemeClr val="bg1">
                    <a:lumMod val="75000"/>
                  </a:schemeClr>
                </a:solidFill>
                <a:latin typeface="Avenir 35 Light" pitchFamily="34" charset="0"/>
              </a:defRPr>
            </a:lvl1pPr>
          </a:lstStyle>
          <a:p>
            <a:pPr lvl="0"/>
            <a:fld id="{28596253-F350-42E7-9507-FE42E3430113}" type="slidenum">
              <a:rPr lang="en-US" smtClean="0"/>
              <a:pPr lvl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916676" y="4912566"/>
            <a:ext cx="0" cy="114457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575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que Selling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8" t="6022" r="45008"/>
          <a:stretch/>
        </p:blipFill>
        <p:spPr>
          <a:xfrm>
            <a:off x="0" y="0"/>
            <a:ext cx="846668" cy="5143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52315" y="0"/>
            <a:ext cx="8691685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Screen Shot 2015-06-25 at 3.43.43 P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712" y="4491968"/>
            <a:ext cx="1850571" cy="651532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635000" y="1198179"/>
            <a:ext cx="8051800" cy="3205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chemeClr val="tx1"/>
                </a:solidFill>
                <a:latin typeface="+mn-lt"/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set up the Problem Statement here. These are elements that distinguish the product from current solutions on the market today.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635000" y="800889"/>
            <a:ext cx="8051800" cy="315310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aseline="0">
                <a:solidFill>
                  <a:schemeClr val="accent2"/>
                </a:solidFill>
                <a:latin typeface="+mn-lt"/>
                <a:cs typeface="Avenir Medium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5000" y="205979"/>
            <a:ext cx="8051800" cy="594909"/>
          </a:xfrm>
          <a:prstGeom prst="rect">
            <a:avLst/>
          </a:prstGeom>
        </p:spPr>
        <p:txBody>
          <a:bodyPr/>
          <a:lstStyle>
            <a:lvl1pPr>
              <a:defRPr sz="3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Unique Selling Point</a:t>
            </a:r>
          </a:p>
        </p:txBody>
      </p:sp>
      <p:sp>
        <p:nvSpPr>
          <p:cNvPr id="15" name="TextBox 1"/>
          <p:cNvSpPr txBox="1"/>
          <p:nvPr userDrawn="1"/>
        </p:nvSpPr>
        <p:spPr>
          <a:xfrm>
            <a:off x="916676" y="4874721"/>
            <a:ext cx="19835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/>
            </a:pPr>
            <a:r>
              <a:rPr lang="en-US" sz="600" b="0" i="0" u="none" strike="noStrike" kern="1200" baseline="0" dirty="0">
                <a:solidFill>
                  <a:schemeClr val="bg1">
                    <a:lumMod val="75000"/>
                  </a:schemeClr>
                </a:solidFill>
                <a:latin typeface="Avenir 35 Light" pitchFamily="34" charset="0"/>
                <a:ea typeface="+mn-ea"/>
                <a:cs typeface="+mn-cs"/>
              </a:rPr>
              <a:t>© 2016 Omnitracs, LLC. All rights reserved.</a:t>
            </a:r>
            <a:endParaRPr lang="en-US" sz="600" dirty="0">
              <a:solidFill>
                <a:schemeClr val="bg1">
                  <a:lumMod val="75000"/>
                </a:schemeClr>
              </a:solidFill>
              <a:latin typeface="Avenir 35 Light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35000" y="4877461"/>
            <a:ext cx="2816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tabLst/>
              <a:defRPr sz="600" b="0" i="0" u="none" strike="noStrike" baseline="0">
                <a:solidFill>
                  <a:schemeClr val="bg1">
                    <a:lumMod val="75000"/>
                  </a:schemeClr>
                </a:solidFill>
                <a:latin typeface="Avenir 35 Light" pitchFamily="34" charset="0"/>
              </a:defRPr>
            </a:lvl1pPr>
          </a:lstStyle>
          <a:p>
            <a:pPr lvl="0"/>
            <a:fld id="{28596253-F350-42E7-9507-FE42E3430113}" type="slidenum">
              <a:rPr lang="en-US" smtClean="0"/>
              <a:pPr lvl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916676" y="4912566"/>
            <a:ext cx="0" cy="114457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667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48" t="6022" r="45008"/>
            <a:stretch/>
          </p:blipFill>
          <p:spPr>
            <a:xfrm>
              <a:off x="0" y="0"/>
              <a:ext cx="846668" cy="51435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452315" y="0"/>
              <a:ext cx="8691685" cy="514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 descr="Screen Shot 2015-06-25 at 3.43.43 PM.png"/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9712" y="4491968"/>
              <a:ext cx="1850571" cy="651532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0" y="1200151"/>
            <a:ext cx="8051800" cy="3203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9" name="Text Placeholder 21"/>
          <p:cNvSpPr txBox="1">
            <a:spLocks/>
          </p:cNvSpPr>
          <p:nvPr userDrawn="1"/>
        </p:nvSpPr>
        <p:spPr>
          <a:xfrm>
            <a:off x="635000" y="800889"/>
            <a:ext cx="8051800" cy="31531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F8991D"/>
              </a:buClr>
              <a:buFont typeface="Arial"/>
              <a:buNone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Avenir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8991D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8991D"/>
              </a:buClr>
              <a:buFont typeface="Courier New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8991D"/>
              </a:buClr>
              <a:buFont typeface="Wingdings" charset="2"/>
              <a:buChar char="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8991D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Sub title styles</a:t>
            </a:r>
          </a:p>
        </p:txBody>
      </p:sp>
      <p:sp>
        <p:nvSpPr>
          <p:cNvPr id="10" name="Title 2"/>
          <p:cNvSpPr txBox="1">
            <a:spLocks/>
          </p:cNvSpPr>
          <p:nvPr userDrawn="1"/>
        </p:nvSpPr>
        <p:spPr>
          <a:xfrm>
            <a:off x="635000" y="205979"/>
            <a:ext cx="8051800" cy="59490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accent1"/>
                </a:solidFill>
                <a:latin typeface="+mj-lt"/>
                <a:ea typeface="+mj-ea"/>
                <a:cs typeface="Avenir Heavy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934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2" r:id="rId3"/>
    <p:sldLayoutId id="2147483673" r:id="rId4"/>
    <p:sldLayoutId id="2147483674" r:id="rId5"/>
    <p:sldLayoutId id="2147483675" r:id="rId6"/>
    <p:sldLayoutId id="2147483650" r:id="rId7"/>
    <p:sldLayoutId id="2147483659" r:id="rId8"/>
    <p:sldLayoutId id="2147483660" r:id="rId9"/>
    <p:sldLayoutId id="2147483661" r:id="rId10"/>
    <p:sldLayoutId id="2147483653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54" r:id="rId22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Avenir Heavy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F8991D"/>
        </a:buClr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8991D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8991D"/>
        </a:buClr>
        <a:buFont typeface="Courier New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8991D"/>
        </a:buClr>
        <a:buFont typeface="Wingdings" charset="2"/>
        <a:buChar char="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8991D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96" userDrawn="1">
          <p15:clr>
            <a:srgbClr val="F26B43"/>
          </p15:clr>
        </p15:guide>
        <p15:guide id="2" pos="5474" userDrawn="1">
          <p15:clr>
            <a:srgbClr val="F26B43"/>
          </p15:clr>
        </p15:guide>
        <p15:guide id="3" orient="horz" pos="129" userDrawn="1">
          <p15:clr>
            <a:srgbClr val="F26B43"/>
          </p15:clr>
        </p15:guide>
        <p15:guide id="4" orient="horz" pos="67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Trailer Tracks 150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TT150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8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Monitor the status and location of trailers and containers in near real-time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Increase asset and cargo security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Increase driver and tractor productivity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Reduce wasted fuel searching for trailers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Monitor unauthorized use of trailers for storage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TT150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2974299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5000" y="1198179"/>
            <a:ext cx="8328526" cy="3385853"/>
          </a:xfrm>
        </p:spPr>
        <p:txBody>
          <a:bodyPr>
            <a:no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Optimize asset utilization and trailer pool inventory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Enhance detention billing and improve carrier accountability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Create valuable reports for operations and planning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TT150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3139355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Improve customer service with accurate and timely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Maintain visibility in harsh environments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Provides mileage records to support proper maintenance schedule for trailers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TT150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2677404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TT210 vs. TT150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TT150 different?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659" y="1312141"/>
            <a:ext cx="5204481" cy="312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12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Reduce the number of on-duty hours spent searching for trailers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Reduce fuel expenses searching for trailers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Reduce trailer idle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Reduce the number of incorrect trailer pick-ups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Affordable solution with a high ROI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on Investment</a:t>
            </a:r>
          </a:p>
        </p:txBody>
      </p:sp>
    </p:spTree>
    <p:extLst>
      <p:ext uri="{BB962C8B-B14F-4D97-AF65-F5344CB8AC3E}">
        <p14:creationId xmlns:p14="http://schemas.microsoft.com/office/powerpoint/2010/main" val="539983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230" y="1198563"/>
            <a:ext cx="4805340" cy="3205162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Main Unit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TT150</a:t>
            </a:r>
          </a:p>
        </p:txBody>
      </p:sp>
    </p:spTree>
    <p:extLst>
      <p:ext uri="{BB962C8B-B14F-4D97-AF65-F5344CB8AC3E}">
        <p14:creationId xmlns:p14="http://schemas.microsoft.com/office/powerpoint/2010/main" val="1075792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Complete Kit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TT150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230" y="1198563"/>
            <a:ext cx="4805340" cy="3205162"/>
          </a:xfrm>
        </p:spPr>
      </p:pic>
    </p:spTree>
    <p:extLst>
      <p:ext uri="{BB962C8B-B14F-4D97-AF65-F5344CB8AC3E}">
        <p14:creationId xmlns:p14="http://schemas.microsoft.com/office/powerpoint/2010/main" val="3929253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2" y="2113218"/>
            <a:ext cx="7772401" cy="857250"/>
          </a:xfrm>
        </p:spPr>
        <p:txBody>
          <a:bodyPr/>
          <a:lstStyle/>
          <a:p>
            <a:r>
              <a:rPr lang="en-US" dirty="0"/>
              <a:t>Trailer Tracks 150</a:t>
            </a:r>
          </a:p>
        </p:txBody>
      </p:sp>
    </p:spTree>
    <p:extLst>
      <p:ext uri="{BB962C8B-B14F-4D97-AF65-F5344CB8AC3E}">
        <p14:creationId xmlns:p14="http://schemas.microsoft.com/office/powerpoint/2010/main" val="2930396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8413" r="190" b="6462"/>
          <a:stretch/>
        </p:blipFill>
        <p:spPr>
          <a:xfrm>
            <a:off x="1" y="0"/>
            <a:ext cx="9144000" cy="519901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Searching for trailers increases driver time and fuel cost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Challenge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Lack of visibility into trailer locations and trailer status. Loss of trailers and cargo, underutilization, and wasted driver time and fuel searching for empty, usable trailers </a:t>
            </a:r>
            <a:r>
              <a:rPr lang="en-US" dirty="0" smtClean="0"/>
              <a:t>cuts </a:t>
            </a:r>
            <a:r>
              <a:rPr lang="en-US" dirty="0"/>
              <a:t>into profits.</a:t>
            </a:r>
          </a:p>
        </p:txBody>
      </p:sp>
    </p:spTree>
    <p:extLst>
      <p:ext uri="{BB962C8B-B14F-4D97-AF65-F5344CB8AC3E}">
        <p14:creationId xmlns:p14="http://schemas.microsoft.com/office/powerpoint/2010/main" val="2005377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5202091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Not having up-to-the-minute asset status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Challenge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addition, trailers that are in set locations and are not constantly monitored are susceptible to theft and misuse.</a:t>
            </a:r>
          </a:p>
        </p:txBody>
      </p:sp>
    </p:spTree>
    <p:extLst>
      <p:ext uri="{BB962C8B-B14F-4D97-AF65-F5344CB8AC3E}">
        <p14:creationId xmlns:p14="http://schemas.microsoft.com/office/powerpoint/2010/main" val="2631476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8588"/>
          <a:stretch/>
        </p:blipFill>
        <p:spPr>
          <a:xfrm>
            <a:off x="-2853" y="-6096"/>
            <a:ext cx="9146853" cy="418615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Affordable solution to track trailers and cargo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Trailer Tracks 150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 efficient solution that helps fleets manage the location and status of their trailers, which increases operational efficiency and fleet profitability by improving asset visibility</a:t>
            </a:r>
          </a:p>
        </p:txBody>
      </p:sp>
    </p:spTree>
    <p:extLst>
      <p:ext uri="{BB962C8B-B14F-4D97-AF65-F5344CB8AC3E}">
        <p14:creationId xmlns:p14="http://schemas.microsoft.com/office/powerpoint/2010/main" val="1389273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519112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Keep track of trailer mileage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Selling Point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Provides an </a:t>
            </a:r>
            <a:r>
              <a:rPr lang="en-US" dirty="0"/>
              <a:t>affordable solution to locate your trailers and keep your cargo safe. It also offers trailer mileage data to support proper maintenance and longer life for trailers.</a:t>
            </a:r>
          </a:p>
        </p:txBody>
      </p:sp>
    </p:spTree>
    <p:extLst>
      <p:ext uri="{BB962C8B-B14F-4D97-AF65-F5344CB8AC3E}">
        <p14:creationId xmlns:p14="http://schemas.microsoft.com/office/powerpoint/2010/main" val="4124160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Position and event reporting in the US, Canada, and Mexico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Trailer inventory by landmark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Over-the-air firmware upgrades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Integration with existing dispatch software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Automated email alerts based on conditions that you set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TT150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</p:spTree>
    <p:extLst>
      <p:ext uri="{BB962C8B-B14F-4D97-AF65-F5344CB8AC3E}">
        <p14:creationId xmlns:p14="http://schemas.microsoft.com/office/powerpoint/2010/main" val="2955204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Configurable reporting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Detect trailer drops at unauthorized locations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Record unauthorized location exit and entrance (Server-based geo-fence Phase 1, Device-based geo-fence Phase 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Start/end of trip reporting (Phase 2)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TT150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</p:spTree>
    <p:extLst>
      <p:ext uri="{BB962C8B-B14F-4D97-AF65-F5344CB8AC3E}">
        <p14:creationId xmlns:p14="http://schemas.microsoft.com/office/powerpoint/2010/main" val="2144459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Supports Trailer Mileage Reporting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Geo-fencing capabilities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5 yr. battery life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Low battery status reporting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Easy peel and stick installation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TT150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</p:spTree>
    <p:extLst>
      <p:ext uri="{BB962C8B-B14F-4D97-AF65-F5344CB8AC3E}">
        <p14:creationId xmlns:p14="http://schemas.microsoft.com/office/powerpoint/2010/main" val="2207439486"/>
      </p:ext>
    </p:extLst>
  </p:cSld>
  <p:clrMapOvr>
    <a:masterClrMapping/>
  </p:clrMapOvr>
</p:sld>
</file>

<file path=ppt/theme/theme1.xml><?xml version="1.0" encoding="utf-8"?>
<a:theme xmlns:a="http://schemas.openxmlformats.org/drawingml/2006/main" name="Omnitracs Theme">
  <a:themeElements>
    <a:clrScheme name="Custom 278">
      <a:dk1>
        <a:srgbClr val="6D6E71"/>
      </a:dk1>
      <a:lt1>
        <a:sysClr val="window" lastClr="FFFFFF"/>
      </a:lt1>
      <a:dk2>
        <a:srgbClr val="000000"/>
      </a:dk2>
      <a:lt2>
        <a:srgbClr val="EEECE1"/>
      </a:lt2>
      <a:accent1>
        <a:srgbClr val="F8991D"/>
      </a:accent1>
      <a:accent2>
        <a:srgbClr val="7FB539"/>
      </a:accent2>
      <a:accent3>
        <a:srgbClr val="4BACC6"/>
      </a:accent3>
      <a:accent4>
        <a:srgbClr val="F36B25"/>
      </a:accent4>
      <a:accent5>
        <a:srgbClr val="F7CD1E"/>
      </a:accent5>
      <a:accent6>
        <a:srgbClr val="3F3F3F"/>
      </a:accent6>
      <a:hlink>
        <a:srgbClr val="0000FF"/>
      </a:hlink>
      <a:folHlink>
        <a:srgbClr val="800080"/>
      </a:folHlink>
    </a:clrScheme>
    <a:fontScheme name="Custom 104">
      <a:majorFont>
        <a:latin typeface="Avenir-Heavy"/>
        <a:ea typeface=""/>
        <a:cs typeface=""/>
      </a:majorFont>
      <a:minorFont>
        <a:latin typeface="Avenir-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1" id="{F83674E8-AF49-D844-9BF6-9A1FF331E965}" vid="{2FDD526A-959E-924B-9740-E0E956003B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SharedWithUsers xmlns="66bc6d2d-a953-4f45-9f76-5935b039f2cc">
      <UserInfo>
        <DisplayName>Urban, Chris</DisplayName>
        <AccountId>1292</AccountId>
        <AccountType/>
      </UserInfo>
      <UserInfo>
        <DisplayName>Kent, Russ</DisplayName>
        <AccountId>1096</AccountId>
        <AccountType/>
      </UserInfo>
      <UserInfo>
        <DisplayName>Alsbrook, Mark</DisplayName>
        <AccountId>630</AccountId>
        <AccountType/>
      </UserInfo>
      <UserInfo>
        <DisplayName>Pugmire, Michael</DisplayName>
        <AccountId>101</AccountId>
        <AccountType/>
      </UserInfo>
      <UserInfo>
        <DisplayName>Prisco, Edward</DisplayName>
        <AccountId>1278</AccountId>
        <AccountType/>
      </UserInfo>
      <UserInfo>
        <DisplayName>Huprich, Dann</DisplayName>
        <AccountId>517</AccountId>
        <AccountType/>
      </UserInfo>
      <UserInfo>
        <DisplayName>Dagliano, Brian</DisplayName>
        <AccountId>275</AccountId>
        <AccountType/>
      </UserInfo>
      <UserInfo>
        <DisplayName>Blue, Sean</DisplayName>
        <AccountId>623</AccountId>
        <AccountType/>
      </UserInfo>
      <UserInfo>
        <DisplayName>Gabrielsen, Eric</DisplayName>
        <AccountId>1221</AccountId>
        <AccountType/>
      </UserInfo>
      <UserInfo>
        <DisplayName>Gallinger, Scott</DisplayName>
        <AccountId>285</AccountId>
        <AccountType/>
      </UserInfo>
      <UserInfo>
        <DisplayName>Kimbrough, Trey</DisplayName>
        <AccountId>1376</AccountId>
        <AccountType/>
      </UserInfo>
      <UserInfo>
        <DisplayName>Champa, Jeff</DisplayName>
        <AccountId>750</AccountId>
        <AccountType/>
      </UserInfo>
      <UserInfo>
        <DisplayName>Thell, Joe</DisplayName>
        <AccountId>284</AccountId>
        <AccountType/>
      </UserInfo>
      <UserInfo>
        <DisplayName>Banta, Joe</DisplayName>
        <AccountId>273</AccountId>
        <AccountType/>
      </UserInfo>
      <UserInfo>
        <DisplayName>Allevato, Tony</DisplayName>
        <AccountId>1282</AccountId>
        <AccountType/>
      </UserInfo>
      <UserInfo>
        <DisplayName>Smith, Laina</DisplayName>
        <AccountId>264</AccountId>
        <AccountType/>
      </UserInfo>
      <UserInfo>
        <DisplayName>Gilbert, Donna</DisplayName>
        <AccountId>828</AccountId>
        <AccountType/>
      </UserInfo>
      <UserInfo>
        <DisplayName>Wallace, Justin</DisplayName>
        <AccountId>621</AccountId>
        <AccountType/>
      </UserInfo>
      <UserInfo>
        <DisplayName>Goudy, Matthew</DisplayName>
        <AccountId>1188</AccountId>
        <AccountType/>
      </UserInfo>
      <UserInfo>
        <DisplayName>Graf, Melanie</DisplayName>
        <AccountId>660</AccountId>
        <AccountType/>
      </UserInfo>
      <UserInfo>
        <DisplayName>Flesher, Paul</DisplayName>
        <AccountId>947</AccountId>
        <AccountType/>
      </UserInfo>
      <UserInfo>
        <DisplayName>O'Brien, Jim</DisplayName>
        <AccountId>1295</AccountId>
        <AccountType/>
      </UserInfo>
      <UserInfo>
        <DisplayName>Kramer, Susan</DisplayName>
        <AccountId>616</AccountId>
        <AccountType/>
      </UserInfo>
      <UserInfo>
        <DisplayName>Coop, Bill</DisplayName>
        <AccountId>289</AccountId>
        <AccountType/>
      </UserInfo>
      <UserInfo>
        <DisplayName>Mcgarty, William</DisplayName>
        <AccountId>1354</AccountId>
        <AccountType/>
      </UserInfo>
      <UserInfo>
        <DisplayName>Madsen, Greg</DisplayName>
        <AccountId>1476</AccountId>
        <AccountType/>
      </UserInfo>
      <UserInfo>
        <DisplayName>Sneed, Megan</DisplayName>
        <AccountId>1141</AccountId>
        <AccountType/>
      </UserInfo>
      <UserInfo>
        <DisplayName>Baker, Michael</DisplayName>
        <AccountId>347</AccountId>
        <AccountType/>
      </UserInfo>
      <UserInfo>
        <DisplayName>Cameron, Deborah</DisplayName>
        <AccountId>1344</AccountId>
        <AccountType/>
      </UserInfo>
      <UserInfo>
        <DisplayName>Wenger, Mick</DisplayName>
        <AccountId>1459</AccountId>
        <AccountType/>
      </UserInfo>
      <UserInfo>
        <DisplayName>Mclain, Jim</DisplayName>
        <AccountId>348</AccountId>
        <AccountType/>
      </UserInfo>
      <UserInfo>
        <DisplayName>Williams, Sam</DisplayName>
        <AccountId>896</AccountId>
        <AccountType/>
      </UserInfo>
      <UserInfo>
        <DisplayName>Smith, Nate</DisplayName>
        <AccountId>1049</AccountId>
        <AccountType/>
      </UserInfo>
      <UserInfo>
        <DisplayName>McLochlin, Ayron</DisplayName>
        <AccountId>1196</AccountId>
        <AccountType/>
      </UserInfo>
      <UserInfo>
        <DisplayName>Hernandez, Noe (Contractor)</DisplayName>
        <AccountId>333</AccountId>
        <AccountType/>
      </UserInfo>
      <UserInfo>
        <DisplayName>Matera, Angelo</DisplayName>
        <AccountId>254</AccountId>
        <AccountType/>
      </UserInfo>
      <UserInfo>
        <DisplayName>Robbins, Garth</DisplayName>
        <AccountId>814</AccountId>
        <AccountType/>
      </UserInfo>
      <UserInfo>
        <DisplayName>Aidis, Victor</DisplayName>
        <AccountId>622</AccountId>
        <AccountType/>
      </UserInfo>
      <UserInfo>
        <DisplayName>De Guzman, Chris</DisplayName>
        <AccountId>150</AccountId>
        <AccountType/>
      </UserInfo>
      <UserInfo>
        <DisplayName>Silver, Bernie</DisplayName>
        <AccountId>1226</AccountId>
        <AccountType/>
      </UserInfo>
      <UserInfo>
        <DisplayName>Olson, Karl</DisplayName>
        <AccountId>673</AccountId>
        <AccountType/>
      </UserInfo>
      <UserInfo>
        <DisplayName>Peterson, Keith</DisplayName>
        <AccountId>281</AccountId>
        <AccountType/>
      </UserInfo>
      <UserInfo>
        <DisplayName>Nooris, Kyle</DisplayName>
        <AccountId>729</AccountId>
        <AccountType/>
      </UserInfo>
      <UserInfo>
        <DisplayName>Miller, Keith</DisplayName>
        <AccountId>799</AccountId>
        <AccountType/>
      </UserInfo>
      <UserInfo>
        <DisplayName>Reed, Dan</DisplayName>
        <AccountId>665</AccountId>
        <AccountType/>
      </UserInfo>
      <UserInfo>
        <DisplayName>Scanlon, Suzie</DisplayName>
        <AccountId>1130</AccountId>
        <AccountType/>
      </UserInfo>
      <UserInfo>
        <DisplayName>Wertz, Wil</DisplayName>
        <AccountId>339</AccountId>
        <AccountType/>
      </UserInfo>
      <UserInfo>
        <DisplayName>Vitulli, Tony</DisplayName>
        <AccountId>1271</AccountId>
        <AccountType/>
      </UserInfo>
      <UserInfo>
        <DisplayName>Hebert, Adrienne</DisplayName>
        <AccountId>690</AccountId>
        <AccountType/>
      </UserInfo>
      <UserInfo>
        <DisplayName>Harris, Scooter</DisplayName>
        <AccountId>271</AccountId>
        <AccountType/>
      </UserInfo>
      <UserInfo>
        <DisplayName>Fox, Jason</DisplayName>
        <AccountId>346</AccountId>
        <AccountType/>
      </UserInfo>
      <UserInfo>
        <DisplayName>Nelson, Lesla</DisplayName>
        <AccountId>1408</AccountId>
        <AccountType/>
      </UserInfo>
      <UserInfo>
        <DisplayName>Malmberg, Brian</DisplayName>
        <AccountId>1201</AccountId>
        <AccountType/>
      </UserInfo>
      <UserInfo>
        <DisplayName>Cortez, Irwin (Contractor)</DisplayName>
        <AccountId>1691</AccountId>
        <AccountType/>
      </UserInfo>
      <UserInfo>
        <DisplayName>Boe, Chris</DisplayName>
        <AccountId>971</AccountId>
        <AccountType/>
      </UserInfo>
      <UserInfo>
        <DisplayName>Zepeda, Silvia</DisplayName>
        <AccountId>340</AccountId>
        <AccountType/>
      </UserInfo>
      <UserInfo>
        <DisplayName>Marquis, Ann</DisplayName>
        <AccountId>618</AccountId>
        <AccountType/>
      </UserInfo>
      <UserInfo>
        <DisplayName>McHenry, Bill</DisplayName>
        <AccountId>1068</AccountId>
        <AccountType/>
      </UserInfo>
      <UserInfo>
        <DisplayName>McNulty, Michael</DisplayName>
        <AccountId>1296</AccountId>
        <AccountType/>
      </UserInfo>
      <UserInfo>
        <DisplayName>Soberanes, Anthony (Contractor)</DisplayName>
        <AccountId>191</AccountId>
        <AccountType/>
      </UserInfo>
      <UserInfo>
        <DisplayName>Standley, Matthew</DisplayName>
        <AccountId>1012</AccountId>
        <AccountType/>
      </UserInfo>
      <UserInfo>
        <DisplayName>Martino, Christopher</DisplayName>
        <AccountId>1616</AccountId>
        <AccountType/>
      </UserInfo>
      <UserInfo>
        <DisplayName>Mischler, Jim</DisplayName>
        <AccountId>1191</AccountId>
        <AccountType/>
      </UserInfo>
    </SharedWithUsers>
    <_dlc_DocId xmlns="1fa3de5e-fb3b-47c9-bed7-d4b026480b13">XWEFYMVWH53F-286-3023</_dlc_DocId>
    <_dlc_DocIdUrl xmlns="1fa3de5e-fb3b-47c9-bed7-d4b026480b13">
      <Url>https://omnitracs.sharepoint.com/sites/Home/Mktg/_layouts/15/DocIdRedir.aspx?ID=XWEFYMVWH53F-286-3023</Url>
      <Description>XWEFYMVWH53F-286-3023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0C72C3E857064ABDD1C3C31437058B" ma:contentTypeVersion="6" ma:contentTypeDescription="Create a new document." ma:contentTypeScope="" ma:versionID="fa16053b0250bc6d4f51a38491f85706">
  <xsd:schema xmlns:xsd="http://www.w3.org/2001/XMLSchema" xmlns:xs="http://www.w3.org/2001/XMLSchema" xmlns:p="http://schemas.microsoft.com/office/2006/metadata/properties" xmlns:ns2="1fa3de5e-fb3b-47c9-bed7-d4b026480b13" xmlns:ns3="http://schemas.microsoft.com/sharepoint/v4" xmlns:ns4="66bc6d2d-a953-4f45-9f76-5935b039f2cc" targetNamespace="http://schemas.microsoft.com/office/2006/metadata/properties" ma:root="true" ma:fieldsID="824e738dbb699768a368e7f425d3112f" ns2:_="" ns3:_="" ns4:_="">
    <xsd:import namespace="1fa3de5e-fb3b-47c9-bed7-d4b026480b13"/>
    <xsd:import namespace="http://schemas.microsoft.com/sharepoint/v4"/>
    <xsd:import namespace="66bc6d2d-a953-4f45-9f76-5935b039f2c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IconOverlay" minOccurs="0"/>
                <xsd:element ref="ns4:SharedWithUsers" minOccurs="0"/>
                <xsd:element ref="ns4:SharingHintHash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a3de5e-fb3b-47c9-bed7-d4b026480b1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bc6d2d-a953-4f45-9f76-5935b039f2c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3" nillable="true" ma:displayName="Sharing Hint Hash" ma:internalName="SharingHintHash" ma:readOnly="true">
      <xsd:simpleType>
        <xsd:restriction base="dms:Text"/>
      </xsd:simple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4AE014-271C-4DBE-953C-F2E471B03D59}">
  <ds:schemaRefs>
    <ds:schemaRef ds:uri="http://purl.org/dc/terms/"/>
    <ds:schemaRef ds:uri="1fa3de5e-fb3b-47c9-bed7-d4b026480b13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sharepoint/v4"/>
    <ds:schemaRef ds:uri="http://schemas.openxmlformats.org/package/2006/metadata/core-properties"/>
    <ds:schemaRef ds:uri="66bc6d2d-a953-4f45-9f76-5935b039f2cc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789115F-5B01-4618-AD40-C4AA07A4FF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a3de5e-fb3b-47c9-bed7-d4b026480b13"/>
    <ds:schemaRef ds:uri="http://schemas.microsoft.com/sharepoint/v4"/>
    <ds:schemaRef ds:uri="66bc6d2d-a953-4f45-9f76-5935b039f2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8E00B9-3EE9-4622-BDC6-DB2EE067FA2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18B0E20-3A34-45D9-910E-92FD17630A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TEMPLATE_Omnitracs_Product_Launches</Template>
  <TotalTime>271</TotalTime>
  <Words>604</Words>
  <Application>Microsoft Office PowerPoint</Application>
  <PresentationFormat>On-screen Show (16:9)</PresentationFormat>
  <Paragraphs>94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Omnitracs Theme</vt:lpstr>
      <vt:lpstr>PowerPoint Presentation</vt:lpstr>
      <vt:lpstr>Trailer Tracks 150</vt:lpstr>
      <vt:lpstr>Market Challenge</vt:lpstr>
      <vt:lpstr>Market Challenge</vt:lpstr>
      <vt:lpstr>Trailer Tracks 150</vt:lpstr>
      <vt:lpstr>Unique Selling Point</vt:lpstr>
      <vt:lpstr>Features</vt:lpstr>
      <vt:lpstr>Features</vt:lpstr>
      <vt:lpstr>Features</vt:lpstr>
      <vt:lpstr>Benefits</vt:lpstr>
      <vt:lpstr>Benefits</vt:lpstr>
      <vt:lpstr>Benefits</vt:lpstr>
      <vt:lpstr>How is TT150 different?</vt:lpstr>
      <vt:lpstr>Return on Investment</vt:lpstr>
      <vt:lpstr>TT150</vt:lpstr>
      <vt:lpstr>TT150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Rodriguez, Jorge</dc:creator>
  <cp:lastModifiedBy>Megan Souza</cp:lastModifiedBy>
  <cp:revision>28</cp:revision>
  <cp:lastPrinted>2015-11-13T14:49:14Z</cp:lastPrinted>
  <dcterms:created xsi:type="dcterms:W3CDTF">2016-05-16T22:05:31Z</dcterms:created>
  <dcterms:modified xsi:type="dcterms:W3CDTF">2016-09-06T17:28:52Z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0x010100750C72C3E857064ABDD1C3C31437058B</vt:lpwstr>
  </property>
  <property fmtid="{D5CDD505-2E9C-101B-9397-08002B2CF9AE}" pid="3" name="_dlc_DocIdItemGuid">
    <vt:lpwstr>342d6104-adb4-41d8-9d93-90766a579db2</vt:lpwstr>
  </property>
</Properties>
</file>