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</p:sldMasterIdLst>
  <p:notesMasterIdLst>
    <p:notesMasterId r:id="rId6"/>
  </p:notesMasterIdLst>
  <p:handoutMasterIdLst>
    <p:handoutMasterId r:id="rId7"/>
  </p:handoutMasterIdLst>
  <p:sldIdLst>
    <p:sldId id="304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2">
          <p15:clr>
            <a:srgbClr val="A4A3A4"/>
          </p15:clr>
        </p15:guide>
        <p15:guide id="2" pos="54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18" y="84"/>
      </p:cViewPr>
      <p:guideLst>
        <p:guide orient="horz" pos="4092"/>
        <p:guide pos="54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818DB-C447-AF4D-8D3F-21A9A85811B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B40C5-ACFD-9F49-B196-2D1C4F4C7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2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13D68-3247-C545-88BD-F6CF061FBBF8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130DC-E028-4B48-AFA2-72B66323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5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aphic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4"/>
          <p:cNvSpPr>
            <a:spLocks noGrp="1"/>
          </p:cNvSpPr>
          <p:nvPr>
            <p:ph sz="quarter" idx="13" hasCustomPrompt="1"/>
          </p:nvPr>
        </p:nvSpPr>
        <p:spPr bwMode="white">
          <a:xfrm>
            <a:off x="475488" y="4648200"/>
            <a:ext cx="5019528" cy="662599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1200" dirty="0" smtClean="0">
                <a:solidFill>
                  <a:srgbClr val="7F7F7F"/>
                </a:solidFill>
              </a:rPr>
              <a:t>Presenter name (optional)</a:t>
            </a:r>
          </a:p>
          <a:p>
            <a:r>
              <a:rPr lang="en-US" sz="1200" dirty="0" smtClean="0">
                <a:solidFill>
                  <a:srgbClr val="7F7F7F"/>
                </a:solidFill>
              </a:rPr>
              <a:t>Title (optional)</a:t>
            </a:r>
          </a:p>
          <a:p>
            <a:r>
              <a:rPr lang="en-US" sz="1200" dirty="0" smtClean="0">
                <a:solidFill>
                  <a:srgbClr val="7F7F7F"/>
                </a:solidFill>
              </a:rPr>
              <a:t>Location (optional)</a:t>
            </a:r>
            <a:endParaRPr lang="en-US" sz="1200" dirty="0">
              <a:solidFill>
                <a:srgbClr val="7F7F7F"/>
              </a:solidFill>
            </a:endParaRP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2" hasCustomPrompt="1"/>
          </p:nvPr>
        </p:nvSpPr>
        <p:spPr bwMode="white">
          <a:xfrm>
            <a:off x="475488" y="409536"/>
            <a:ext cx="5019528" cy="314325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defRPr>
            </a:lvl1pPr>
          </a:lstStyle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 copy line separated by two spaces, no comma (optional)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325080"/>
            <a:ext cx="9144000" cy="3081528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M_pattern_PowerPoint_White.png"/>
          <p:cNvPicPr>
            <a:picLocks noChangeAspect="1"/>
          </p:cNvPicPr>
          <p:nvPr userDrawn="1"/>
        </p:nvPicPr>
        <p:blipFill>
          <a:blip r:embed="rId2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25080"/>
            <a:ext cx="9144000" cy="3084576"/>
          </a:xfrm>
          <a:prstGeom prst="rect">
            <a:avLst/>
          </a:prstGeom>
        </p:spPr>
      </p:pic>
      <p:sp>
        <p:nvSpPr>
          <p:cNvPr id="12" name="Content Placeholder 4"/>
          <p:cNvSpPr>
            <a:spLocks noGrp="1"/>
          </p:cNvSpPr>
          <p:nvPr>
            <p:ph sz="quarter" idx="11" hasCustomPrompt="1"/>
          </p:nvPr>
        </p:nvSpPr>
        <p:spPr bwMode="white">
          <a:xfrm>
            <a:off x="475488" y="1576845"/>
            <a:ext cx="5029200" cy="314325"/>
          </a:xfrm>
        </p:spPr>
        <p:txBody>
          <a:bodyPr/>
          <a:lstStyle>
            <a:lvl1pPr marL="0" indent="0"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dirty="0" smtClean="0"/>
              <a:t>Month Date, Year or sub-headline</a:t>
            </a:r>
            <a:endParaRPr lang="en-US" dirty="0"/>
          </a:p>
        </p:txBody>
      </p:sp>
      <p:pic>
        <p:nvPicPr>
          <p:cNvPr id="15" name="Picture 14" descr="exmo_re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white">
          <a:xfrm>
            <a:off x="6460490" y="432873"/>
            <a:ext cx="2249424" cy="450858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77745" y="6267450"/>
            <a:ext cx="1312230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>
              <a:defRPr lang="en-US" sz="800">
                <a:latin typeface="+mn-lt"/>
                <a:ea typeface="Arial"/>
                <a:cs typeface="Arial" charset="0"/>
              </a:defRPr>
            </a:lvl1pPr>
          </a:lstStyle>
          <a:p>
            <a:pPr algn="r"/>
            <a:r>
              <a:rPr lang="en-US" smtClean="0"/>
              <a:t>Proprietary</a:t>
            </a:r>
            <a:endParaRPr lang="en-US" dirty="0"/>
          </a:p>
        </p:txBody>
      </p:sp>
      <p:pic>
        <p:nvPicPr>
          <p:cNvPr id="13" name="Picture 12" descr="exmo_elh_tm_w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672" y="3875313"/>
            <a:ext cx="1792224" cy="324454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 bwMode="white">
          <a:xfrm>
            <a:off x="475488" y="1900826"/>
            <a:ext cx="8206550" cy="2286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4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oi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59582" y="1719072"/>
            <a:ext cx="8230090" cy="2190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6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199" y="3895344"/>
            <a:ext cx="8224117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400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0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actoid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5099050" y="1773936"/>
            <a:ext cx="3653684" cy="182880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lnSpc>
                <a:spcPct val="90000"/>
              </a:lnSpc>
              <a:buNone/>
              <a:defRPr lang="en-US" sz="13200" b="0" i="0" baseline="0" dirty="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dirty="0" smtClean="0"/>
              <a:t>Data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457200" y="1773936"/>
            <a:ext cx="3653684" cy="182880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lnSpc>
                <a:spcPct val="90000"/>
              </a:lnSpc>
              <a:buNone/>
              <a:defRPr lang="en-US" sz="13200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Data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3576638"/>
            <a:ext cx="3653684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3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099050" y="3576638"/>
            <a:ext cx="3653684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320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5613" y="1143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rgbClr val="000000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89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xt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ctrTitle"/>
          </p:nvPr>
        </p:nvSpPr>
        <p:spPr>
          <a:xfrm>
            <a:off x="457200" y="1147064"/>
            <a:ext cx="8229600" cy="456387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chemeClr val="accent2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1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Blue">
    <p:bg>
      <p:bgPr>
        <a:gradFill rotWithShape="1">
          <a:gsLst>
            <a:gs pos="0">
              <a:schemeClr val="accent1"/>
            </a:gs>
            <a:gs pos="100000">
              <a:schemeClr val="accent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457200" y="1147064"/>
            <a:ext cx="8229600" cy="456387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41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Messaging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229600" cy="4572000"/>
          </a:xfrm>
        </p:spPr>
        <p:txBody>
          <a:bodyPr anchor="ctr"/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1588" indent="0">
              <a:buNone/>
              <a:defRPr sz="4400">
                <a:solidFill>
                  <a:schemeClr val="bg1"/>
                </a:solidFill>
              </a:defRPr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04676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229600" cy="4572000"/>
          </a:xfrm>
        </p:spPr>
        <p:txBody>
          <a:bodyPr anchor="ctr"/>
          <a:lstStyle>
            <a:lvl1pPr marL="0" indent="0">
              <a:buNone/>
              <a:defRPr sz="4400">
                <a:solidFill>
                  <a:srgbClr val="000000"/>
                </a:solidFill>
              </a:defRPr>
            </a:lvl1pPr>
            <a:lvl2pPr marL="1588" indent="0">
              <a:buNone/>
              <a:defRPr sz="4400">
                <a:solidFill>
                  <a:srgbClr val="000000"/>
                </a:solidFill>
              </a:defRPr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26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4025" y="1309688"/>
            <a:ext cx="8225399" cy="48133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4025" y="1309688"/>
            <a:ext cx="8225399" cy="48133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0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93461"/>
            <a:ext cx="8229600" cy="762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4" y="1309692"/>
            <a:ext cx="8229600" cy="4525963"/>
          </a:xfr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bg1"/>
                </a:solidFill>
              </a:defRPr>
            </a:lvl1pPr>
            <a:lvl2pPr marL="227012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454025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688975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915987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47674" y="1798319"/>
            <a:ext cx="8229981" cy="4321493"/>
          </a:xfrm>
        </p:spPr>
        <p:txBody>
          <a:bodyPr rtlCol="0" anchor="ctr" anchorCtr="1">
            <a:noAutofit/>
          </a:bodyPr>
          <a:lstStyle>
            <a:lvl1pPr marL="0" indent="0">
              <a:buNone/>
              <a:defRPr sz="12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47675" y="1363403"/>
            <a:ext cx="8228965" cy="424757"/>
          </a:xfrm>
        </p:spPr>
        <p:txBody>
          <a:bodyPr/>
          <a:lstStyle>
            <a:lvl1pPr marL="0" indent="0">
              <a:buNone/>
              <a:defRPr sz="1600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Chart title goes here (optional)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1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67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9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5775" y="2998788"/>
            <a:ext cx="563245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73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toid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59582" y="1719072"/>
            <a:ext cx="8230090" cy="2190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60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199" y="3895344"/>
            <a:ext cx="8224117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4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656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9368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12863"/>
            <a:ext cx="8229600" cy="480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10" descr="exmo_r.bmp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25" y="6419109"/>
            <a:ext cx="10255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232963" y="6462315"/>
            <a:ext cx="453837" cy="227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lang="en-US" sz="800" smtClean="0">
                <a:latin typeface="+mn-lt"/>
                <a:ea typeface="Arial"/>
                <a:cs typeface="Arial" charset="0"/>
              </a:defRPr>
            </a:lvl1pPr>
          </a:lstStyle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19653" y="6461595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lang="en-US" sz="800">
                <a:latin typeface="+mn-lt"/>
                <a:ea typeface="Arial"/>
                <a:cs typeface="Arial" charset="0"/>
              </a:defRPr>
            </a:lvl1pPr>
          </a:lstStyle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06" r:id="rId2"/>
    <p:sldLayoutId id="2147483935" r:id="rId3"/>
    <p:sldLayoutId id="2147483945" r:id="rId4"/>
    <p:sldLayoutId id="2147483908" r:id="rId5"/>
    <p:sldLayoutId id="2147483910" r:id="rId6"/>
    <p:sldLayoutId id="2147483913" r:id="rId7"/>
    <p:sldLayoutId id="2147483922" r:id="rId8"/>
    <p:sldLayoutId id="2147483947" r:id="rId9"/>
    <p:sldLayoutId id="2147483946" r:id="rId10"/>
    <p:sldLayoutId id="2147483960" r:id="rId11"/>
    <p:sldLayoutId id="2147483936" r:id="rId12"/>
    <p:sldLayoutId id="2147483953" r:id="rId13"/>
    <p:sldLayoutId id="2147483931" r:id="rId14"/>
    <p:sldLayoutId id="2147483959" r:id="rId15"/>
    <p:sldLayoutId id="214748393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/>
          <a:ea typeface="Arial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9pPr>
    </p:titleStyle>
    <p:bodyStyle>
      <a:lvl1pPr marL="227013" indent="-227013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000" kern="1200">
          <a:solidFill>
            <a:srgbClr val="000000"/>
          </a:solidFill>
          <a:latin typeface="+mn-lt"/>
          <a:ea typeface="Arial"/>
          <a:cs typeface="Arial"/>
        </a:defRPr>
      </a:lvl1pPr>
      <a:lvl2pPr marL="454025" indent="-227013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2pPr>
      <a:lvl3pPr marL="688975" indent="-234950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3pPr>
      <a:lvl4pPr marL="915988" indent="-227013" algn="l" defTabSz="569913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4pPr>
      <a:lvl5pPr marL="1143000" indent="-227013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OEM Sales Advisors </a:t>
            </a:r>
            <a:r>
              <a:rPr lang="en-US" altLang="en-US" sz="2400" dirty="0"/>
              <a:t>- Map of Territories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1</a:t>
            </a:fld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0" t="16666" r="14655" b="7777"/>
          <a:stretch>
            <a:fillRect/>
          </a:stretch>
        </p:blipFill>
        <p:spPr bwMode="auto">
          <a:xfrm>
            <a:off x="425040" y="911545"/>
            <a:ext cx="7473950" cy="4762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1" t="33478" r="40324" b="24040"/>
          <a:stretch>
            <a:fillRect/>
          </a:stretch>
        </p:blipFill>
        <p:spPr bwMode="auto">
          <a:xfrm>
            <a:off x="501240" y="5060950"/>
            <a:ext cx="1709737" cy="15890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36" t="37585" r="30083" b="13074"/>
          <a:stretch>
            <a:fillRect/>
          </a:stretch>
        </p:blipFill>
        <p:spPr bwMode="auto">
          <a:xfrm>
            <a:off x="2496727" y="5106988"/>
            <a:ext cx="1566863" cy="1543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578932" y="3034439"/>
            <a:ext cx="1031306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Crystal Liang</a:t>
            </a:r>
            <a:endParaRPr lang="en-US" altLang="en-US" b="1" dirty="0"/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3409540" y="4159570"/>
            <a:ext cx="9271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Steve Chesser</a:t>
            </a:r>
            <a:endParaRPr lang="en-US" altLang="en-US" b="1" dirty="0"/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25910" y="1566298"/>
            <a:ext cx="1349005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Kurt Thompson</a:t>
            </a:r>
            <a:endParaRPr lang="en-US" altLang="en-US" b="1" dirty="0"/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3044395" y="2271207"/>
            <a:ext cx="1172602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/>
              <a:t>Altman Tsang 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5085940" y="4298089"/>
            <a:ext cx="113198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Crystal Zhang</a:t>
            </a:r>
            <a:endParaRPr lang="en-US" altLang="en-US" b="1" dirty="0"/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6693408" y="1862864"/>
            <a:ext cx="1086519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Kevin Forrest</a:t>
            </a:r>
            <a:endParaRPr lang="en-US" altLang="en-US" b="1" dirty="0"/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4611090" y="3765758"/>
            <a:ext cx="139849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Mary </a:t>
            </a:r>
            <a:r>
              <a:rPr lang="en-US" altLang="en-US" b="1" dirty="0"/>
              <a:t>Williams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6370899" y="3603371"/>
            <a:ext cx="1396122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Andres Galindo</a:t>
            </a:r>
            <a:endParaRPr lang="en-US" altLang="en-US" b="1" dirty="0"/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927259" y="5951484"/>
            <a:ext cx="90816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Kurt Thompson</a:t>
            </a:r>
            <a:endParaRPr lang="en-US" altLang="en-US" b="1" dirty="0"/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2849271" y="5298775"/>
            <a:ext cx="61753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Crystal Liang</a:t>
            </a:r>
            <a:endParaRPr lang="en-US" altLang="en-US" b="1" dirty="0"/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6648916" y="2854594"/>
            <a:ext cx="1032043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Tessa Murphy</a:t>
            </a:r>
            <a:endParaRPr lang="en-US" altLang="en-US" b="1" dirty="0"/>
          </a:p>
        </p:txBody>
      </p:sp>
      <p:sp>
        <p:nvSpPr>
          <p:cNvPr id="21" name="TextBox 15"/>
          <p:cNvSpPr txBox="1">
            <a:spLocks noChangeArrowheads="1"/>
          </p:cNvSpPr>
          <p:nvPr/>
        </p:nvSpPr>
        <p:spPr bwMode="auto">
          <a:xfrm>
            <a:off x="6401659" y="4604915"/>
            <a:ext cx="138687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Andres Galindo</a:t>
            </a:r>
            <a:endParaRPr lang="en-US" altLang="en-US" b="1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162015" y="3549970"/>
            <a:ext cx="1619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1415654" y="2394768"/>
            <a:ext cx="141975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Jake Parker </a:t>
            </a:r>
          </a:p>
          <a:p>
            <a:pPr algn="ctr" eaLnBrk="1" hangingPunct="1"/>
            <a:r>
              <a:rPr lang="en-US" altLang="en-US" b="1" dirty="0" smtClean="0"/>
              <a:t>(CVL Utah &amp; Idaho)</a:t>
            </a:r>
            <a:endParaRPr lang="en-US" altLang="en-US" b="1" dirty="0"/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1661544" y="3624338"/>
            <a:ext cx="1349005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Kurt Thompson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801445" y="580913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July 2019</a:t>
            </a:r>
            <a:endParaRPr lang="en-US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4613571" y="2458956"/>
            <a:ext cx="165887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" b="1" dirty="0" smtClean="0"/>
              <a:t>Ben Balingit PVL</a:t>
            </a:r>
          </a:p>
          <a:p>
            <a:pPr algn="ctr" eaLnBrk="1" hangingPunct="1"/>
            <a:r>
              <a:rPr lang="en-US" altLang="en-US" sz="800" dirty="0" smtClean="0"/>
              <a:t>Ali Matisko CVL MI</a:t>
            </a:r>
          </a:p>
          <a:p>
            <a:pPr algn="ctr" eaLnBrk="1" hangingPunct="1"/>
            <a:r>
              <a:rPr lang="en-US" altLang="en-US" sz="800" dirty="0" smtClean="0"/>
              <a:t>Lindsey Hubbard CVL Chicago/IN</a:t>
            </a:r>
          </a:p>
          <a:p>
            <a:pPr algn="ctr"/>
            <a:r>
              <a:rPr lang="en-US" altLang="en-US" sz="800" dirty="0"/>
              <a:t>Joe Stubits </a:t>
            </a:r>
            <a:r>
              <a:rPr lang="en-US" altLang="en-US" sz="800" dirty="0" smtClean="0"/>
              <a:t>CVL IL</a:t>
            </a:r>
          </a:p>
          <a:p>
            <a:pPr algn="ctr" eaLnBrk="1" hangingPunct="1"/>
            <a:r>
              <a:rPr lang="en-US" altLang="en-US" sz="800" dirty="0" smtClean="0"/>
              <a:t>Ed </a:t>
            </a:r>
            <a:r>
              <a:rPr lang="en-US" sz="800" dirty="0"/>
              <a:t>Ciemniecki</a:t>
            </a:r>
            <a:r>
              <a:rPr lang="en-US" altLang="en-US" sz="800" dirty="0" smtClean="0"/>
              <a:t> </a:t>
            </a:r>
            <a:r>
              <a:rPr lang="en-US" altLang="en-US" sz="800" smtClean="0"/>
              <a:t>CVL MO/KC</a:t>
            </a:r>
            <a:endParaRPr lang="en-US" altLang="en-US" sz="800" dirty="0" smtClean="0"/>
          </a:p>
        </p:txBody>
      </p:sp>
      <p:sp>
        <p:nvSpPr>
          <p:cNvPr id="30" name="TextBox 12"/>
          <p:cNvSpPr txBox="1">
            <a:spLocks noChangeArrowheads="1"/>
          </p:cNvSpPr>
          <p:nvPr/>
        </p:nvSpPr>
        <p:spPr bwMode="auto">
          <a:xfrm>
            <a:off x="4242977" y="1570356"/>
            <a:ext cx="134106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" b="1" dirty="0" smtClean="0"/>
              <a:t>Michelle Hassinger PVL</a:t>
            </a:r>
          </a:p>
          <a:p>
            <a:pPr algn="ctr" eaLnBrk="1" hangingPunct="1"/>
            <a:r>
              <a:rPr lang="en-US" altLang="en-US" sz="800" dirty="0" smtClean="0"/>
              <a:t>Karina Psareva CVL MN</a:t>
            </a:r>
          </a:p>
          <a:p>
            <a:pPr algn="ctr" eaLnBrk="1" hangingPunct="1"/>
            <a:r>
              <a:rPr lang="en-US" altLang="en-US" sz="800" dirty="0" smtClean="0"/>
              <a:t>Mauricio Garcia CVL WI</a:t>
            </a:r>
          </a:p>
          <a:p>
            <a:pPr algn="ctr" eaLnBrk="1" hangingPunct="1"/>
            <a:r>
              <a:rPr lang="en-US" altLang="en-US" sz="800" dirty="0" smtClean="0"/>
              <a:t>Michelle Hassinger CVL IA </a:t>
            </a:r>
          </a:p>
        </p:txBody>
      </p:sp>
    </p:spTree>
    <p:extLst>
      <p:ext uri="{BB962C8B-B14F-4D97-AF65-F5344CB8AC3E}">
        <p14:creationId xmlns:p14="http://schemas.microsoft.com/office/powerpoint/2010/main" val="3796079367"/>
      </p:ext>
    </p:extLst>
  </p:cSld>
  <p:clrMapOvr>
    <a:masterClrMapping/>
  </p:clrMapOvr>
</p:sld>
</file>

<file path=ppt/theme/theme1.xml><?xml version="1.0" encoding="utf-8"?>
<a:theme xmlns:a="http://schemas.openxmlformats.org/drawingml/2006/main" name="ExxonMobil_Template_Arial">
  <a:themeElements>
    <a:clrScheme name="ExxonMobil">
      <a:dk1>
        <a:srgbClr val="000000"/>
      </a:dk1>
      <a:lt1>
        <a:srgbClr val="FFFFFF"/>
      </a:lt1>
      <a:dk2>
        <a:srgbClr val="ED1C2E"/>
      </a:dk2>
      <a:lt2>
        <a:srgbClr val="5A5A5A"/>
      </a:lt2>
      <a:accent1>
        <a:srgbClr val="0C479D"/>
      </a:accent1>
      <a:accent2>
        <a:srgbClr val="00A3E0"/>
      </a:accent2>
      <a:accent3>
        <a:srgbClr val="13943C"/>
      </a:accent3>
      <a:accent4>
        <a:srgbClr val="B4D405"/>
      </a:accent4>
      <a:accent5>
        <a:srgbClr val="FFD700"/>
      </a:accent5>
      <a:accent6>
        <a:srgbClr val="ED8B00"/>
      </a:accent6>
      <a:hlink>
        <a:srgbClr val="0C479D"/>
      </a:hlink>
      <a:folHlink>
        <a:srgbClr val="00A3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pen Access Docs" ma:contentTypeID="0x010100D1F0793066EF8F4787434FD8173B0B0D" ma:contentTypeVersion="8" ma:contentTypeDescription="Create a Open Access document." ma:contentTypeScope="" ma:versionID="f880a8a2d251c6cb3b77e89f608b1304">
  <xsd:schema xmlns:xsd="http://www.w3.org/2001/XMLSchema" xmlns:xs="http://www.w3.org/2001/XMLSchema" xmlns:p="http://schemas.microsoft.com/office/2006/metadata/properties" xmlns:ns2="b6815467-6f22-488c-b19d-7b0c0d7366df" targetNamespace="http://schemas.microsoft.com/office/2006/metadata/properties" ma:root="true" ma:fieldsID="28180ecbc56f7d6f0a2c60d0133a86f4" ns2:_="">
    <xsd:import namespace="b6815467-6f22-488c-b19d-7b0c0d7366df"/>
    <xsd:element name="properties">
      <xsd:complexType>
        <xsd:sequence>
          <xsd:element name="documentManagement">
            <xsd:complexType>
              <xsd:all>
                <xsd:element ref="ns2:Category"/>
                <xsd:element ref="ns2:MPI_x0020_Classification"/>
                <xsd:element ref="ns2:Account_x0020_Name"/>
                <xsd:element ref="ns2:Group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15467-6f22-488c-b19d-7b0c0d7366df" elementFormDefault="qualified">
    <xsd:import namespace="http://schemas.microsoft.com/office/2006/documentManagement/types"/>
    <xsd:import namespace="http://schemas.microsoft.com/office/infopath/2007/PartnerControls"/>
    <xsd:element name="Category" ma:index="1" ma:displayName="Category" ma:default="Other" ma:format="Dropdown" ma:internalName="Category">
      <xsd:simpleType>
        <xsd:restriction base="dms:Choice">
          <xsd:enumeration value="Nissan NA Program Evaluation"/>
          <xsd:enumeration value="Nissan 0W20FE GF-6 FF RFQ 2018"/>
          <xsd:enumeration value="VW Global SF RFQ 2018"/>
          <xsd:enumeration value="CNHi RFQ 2018"/>
          <xsd:enumeration value="SCANIA RFQ 2018"/>
          <xsd:enumeration value="Internal Presentation"/>
          <xsd:enumeration value="Navistar FF Bid 2018"/>
          <xsd:enumeration value="TOYOTA - 2017 US Service Fill RFQ"/>
          <xsd:enumeration value="TOYOTA US SF Cross Functional Team"/>
          <xsd:enumeration value="ABR"/>
          <xsd:enumeration value="2015 ABR"/>
          <xsd:enumeration value="2016 ABR"/>
          <xsd:enumeration value="2017 ABR"/>
          <xsd:enumeration value="2018 ABR"/>
          <xsd:enumeration value="Dealer Loyalty Project"/>
          <xsd:enumeration value="ACT Meeting minutes"/>
          <xsd:enumeration value="ACT Org Chart / Targets"/>
          <xsd:enumeration value="CVL Dealer Groups"/>
          <xsd:enumeration value="Nissan 2016 AMR SF RFQ"/>
          <xsd:enumeration value="Other"/>
          <xsd:enumeration value="Playbook"/>
          <xsd:enumeration value="PVL Dealer Groups"/>
          <xsd:enumeration value="Safety"/>
          <xsd:enumeration value="Racing"/>
          <xsd:enumeration value="Stewardship"/>
          <xsd:enumeration value="Team Meetings"/>
          <xsd:enumeration value="Daimler Truck 2016 NA FF RFQ"/>
          <xsd:enumeration value="Mercedes-Benz 2016 NA SF RFQ"/>
          <xsd:enumeration value="GM 2016 AMR FF RFQ"/>
          <xsd:enumeration value="2016 Toyota Rebate"/>
          <xsd:enumeration value="Daimler Truck 2017 NA SF RFQ"/>
          <xsd:enumeration value="Daimler Truck 2018 NA FF RFQ"/>
          <xsd:enumeration value="PACCAR 2017 NA FF/SF RFQ 2017"/>
          <xsd:enumeration value="Doosan/Bobcat 2017 GL FF/SF RFQ"/>
          <xsd:enumeration value="Nissan US/MEX 2017 FF RFQ"/>
          <xsd:enumeration value="HQ Price Lists"/>
          <xsd:enumeration value="Contract Evaluation"/>
          <xsd:enumeration value="Jacket Approvals"/>
          <xsd:enumeration value="GM Next Gen Dexron VI FF SF RFQ June 2019"/>
          <xsd:enumeration value="Nissan SF RFI June 2019"/>
        </xsd:restriction>
      </xsd:simpleType>
    </xsd:element>
    <xsd:element name="MPI_x0020_Classification" ma:index="2" ma:displayName="MPI Classification" ma:default="Not Classified" ma:format="Dropdown" ma:internalName="MPI_x0020_Classification" ma:readOnly="false">
      <xsd:simpleType>
        <xsd:restriction base="dms:Choice">
          <xsd:enumeration value="Not Classified"/>
          <xsd:enumeration value="Proprietary"/>
          <xsd:enumeration value="Private"/>
          <xsd:enumeration value="Restricted Distribution"/>
        </xsd:restriction>
      </xsd:simpleType>
    </xsd:element>
    <xsd:element name="Account_x0020_Name" ma:index="11" ma:displayName="Account Name" ma:default="OEM ALL BUSINESS" ma:format="Dropdown" ma:indexed="true" ma:internalName="Account_x0020_Name">
      <xsd:simpleType>
        <xsd:restriction base="dms:Choice">
          <xsd:enumeration value="OEM ALL BUSINESS"/>
          <xsd:enumeration value="SGA PROSPECT"/>
          <xsd:enumeration value="GENERAL MOTORS"/>
          <xsd:enumeration value="TOYOTA/LEXUS"/>
          <xsd:enumeration value="MERCEDES BENZ"/>
          <xsd:enumeration value="VW/PORSCHE/BENTLEY"/>
          <xsd:enumeration value="DAIMLER TRUCK"/>
          <xsd:enumeration value="VOLVO"/>
          <xsd:enumeration value="KIA"/>
          <xsd:enumeration value="NISSAN"/>
        </xsd:restriction>
      </xsd:simpleType>
    </xsd:element>
    <xsd:element name="Grouping" ma:index="12" ma:displayName="Grouping" ma:default="RFQ" ma:format="Dropdown" ma:internalName="Grouping">
      <xsd:simpleType>
        <xsd:restriction base="dms:Choice">
          <xsd:enumeration value="RFQ"/>
          <xsd:enumeration value="Internal Presentation"/>
          <xsd:enumeration value="External Presentation"/>
          <xsd:enumeration value="ABR / Account Plan"/>
          <xsd:enumeration value="Price Change Mechanism"/>
          <xsd:enumeration value="Specifications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 ma:index="3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PI_x0020_Classification xmlns="b6815467-6f22-488c-b19d-7b0c0d7366df">Not Classified</MPI_x0020_Classification>
    <Category xmlns="b6815467-6f22-488c-b19d-7b0c0d7366df">Other</Category>
    <Account_x0020_Name xmlns="b6815467-6f22-488c-b19d-7b0c0d7366df">OEM ALL BUSINESS</Account_x0020_Name>
    <Grouping xmlns="b6815467-6f22-488c-b19d-7b0c0d7366df">RFQ</Group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5AB256-6709-4A27-B41A-1C49ABD44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15467-6f22-488c-b19d-7b0c0d736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E34F3D-46DB-4362-8799-4BA5930DEA59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6815467-6f22-488c-b19d-7b0c0d7366d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BABBD1-6EBF-45EE-BC07-364B4E6C5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79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ヒラギノ角ゴ Pro W3</vt:lpstr>
      <vt:lpstr>ExxonMobil_Template_Arial</vt:lpstr>
      <vt:lpstr>OEM Sales Advisors - Map of Territories</vt:lpstr>
    </vt:vector>
  </TitlesOfParts>
  <Company>ExxonMobil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tips!</dc:title>
  <dc:creator>Holladay, Taylor A</dc:creator>
  <cp:keywords/>
  <cp:lastModifiedBy>Doiley, Joy (164)</cp:lastModifiedBy>
  <cp:revision>27</cp:revision>
  <dcterms:created xsi:type="dcterms:W3CDTF">2018-11-15T15:10:08Z</dcterms:created>
  <dcterms:modified xsi:type="dcterms:W3CDTF">2019-07-08T16:00:17Z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0x010100D1F0793066EF8F4787434FD8173B0B0D</vt:lpwstr>
  </property>
  <property fmtid="{D5CDD505-2E9C-101B-9397-08002B2CF9AE}" pid="3" name="_AdHocReviewCycleID">
    <vt:i4>-1459251273</vt:i4>
  </property>
  <property fmtid="{D5CDD505-2E9C-101B-9397-08002B2CF9AE}" pid="4" name="_NewReviewCycle">
    <vt:lpwstr/>
  </property>
  <property fmtid="{D5CDD505-2E9C-101B-9397-08002B2CF9AE}" pid="5" name="_EmailSubject">
    <vt:lpwstr>Update // ExxonMobil Dealer/Distributor Contacts</vt:lpwstr>
  </property>
  <property fmtid="{D5CDD505-2E9C-101B-9397-08002B2CF9AE}" pid="6" name="_AuthorEmail">
    <vt:lpwstr>kate.k.langlois@exxonmobil.com</vt:lpwstr>
  </property>
  <property fmtid="{D5CDD505-2E9C-101B-9397-08002B2CF9AE}" pid="7" name="_AuthorEmailDisplayName">
    <vt:lpwstr>Langlois, Kate K</vt:lpwstr>
  </property>
</Properties>
</file>